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8" name="Rectangle 10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11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5483B978-F0FF-4C66-B4CD-7C25BEAFE520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2B57-C440-47FC-987C-AC391121C878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D013-30DC-45A9-B64C-05103AECC9B7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D7C5-852B-4E09-A244-D516EDB4CA4D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AD4C-D35B-411C-8166-B2E073F5CBE8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80AB-4E51-4884-8A1F-C7576F1A4618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7BE2A-B10A-4FD9-B27B-348EE15ED11B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4BC2A-BAC2-4FB2-9906-1A23663B53CF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9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9C50E-835B-43CE-8216-E7874707D2C0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7514-1FD6-4494-B06B-08DA73F22EEB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6990-32EF-4E95-8CC9-57F1C394121A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4248B-0519-4154-8C34-144C314AB4BB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8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A111B79-6A8B-4D7C-A2E0-F51494D5A56E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6D12-B501-43FF-A819-1EB44521F8A2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9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10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067D228-ECA8-49DE-B7E2-A91B3ACA8E05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1CE2B-C736-4B77-8DDA-69141D28DBEC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6875A-C6C3-4EE3-A7B0-3C7FDE4533DD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6492-D697-444A-8647-D0961AADA384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A6A4A-4061-45A3-8758-F50E7E69AFD9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160E2-8D44-4E5D-B085-476F1A9B0437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6" name="Rectangle 9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960B-0630-41CF-9D7A-F7195E551776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184C-4648-41CB-9A11-3D4BB4901714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0A37-D9E6-49DC-A129-A52B54379BAD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B835-2B0F-4A8F-B829-C378EAD8B1C2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A039-8252-440D-AE23-5C39E7BF5F7F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A150-1F20-49D0-8930-18535043D99E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552EC7F2-9512-4051-A151-5E2F23CB41FC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7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6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12553-BEBD-4279-98BF-EAD4D783EA40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E6BB-D152-4CC1-A57C-07F3538B32F6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A6A89-C49A-4B30-A63C-4057E7156553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58F42-E1B0-4754-AAE0-B84737685E32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11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72C9-C34B-4BB4-A434-0B155350047B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0181-BDFB-45E7-B98B-30DFBD54039B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6" name="Rectangle 1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E7026-C230-41CF-B8EA-308817E84A4D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1E10-51B1-4AF4-A246-9E4804EC64DA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1BDAD-9664-437E-B96D-45674553F807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546A-EE42-4560-ACA9-268F8D6DF54A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V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69C63C-858C-4B75-85DD-4D30A67977E3}" type="datetimeFigureOut">
              <a:rPr lang="es-VE"/>
              <a:pPr>
                <a:defRPr/>
              </a:pPr>
              <a:t>10/04/2014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522C815-D6C8-4121-8CA0-159F378B2966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  <p:sldLayoutId id="2147483700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6EB8EA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6EB8EA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850" y="4624388"/>
            <a:ext cx="8515350" cy="9334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VE" dirty="0" smtClean="0"/>
              <a:t>BAJA RESERVA OVARICA: PRIMING DE ESTRADIOL VS MICRODOSIS DE LUPRON</a:t>
            </a:r>
            <a:endParaRPr lang="es-VE" dirty="0"/>
          </a:p>
        </p:txBody>
      </p:sp>
      <p:sp>
        <p:nvSpPr>
          <p:cNvPr id="22530" name="2 Subtítulo"/>
          <p:cNvSpPr>
            <a:spLocks noGrp="1"/>
          </p:cNvSpPr>
          <p:nvPr>
            <p:ph type="subTitle" idx="1"/>
          </p:nvPr>
        </p:nvSpPr>
        <p:spPr>
          <a:xfrm>
            <a:off x="4800600" y="5562600"/>
            <a:ext cx="4038600" cy="1106488"/>
          </a:xfrm>
        </p:spPr>
        <p:txBody>
          <a:bodyPr/>
          <a:lstStyle/>
          <a:p>
            <a:r>
              <a:rPr lang="es-VE" smtClean="0">
                <a:solidFill>
                  <a:schemeClr val="tx1"/>
                </a:solidFill>
              </a:rPr>
              <a:t>ELIO  ZAPATA </a:t>
            </a:r>
          </a:p>
          <a:p>
            <a:r>
              <a:rPr lang="es-VE" smtClean="0">
                <a:solidFill>
                  <a:schemeClr val="tx1"/>
                </a:solidFill>
              </a:rPr>
              <a:t>RANDOLFO MEDINA</a:t>
            </a:r>
          </a:p>
          <a:p>
            <a:r>
              <a:rPr lang="es-VE" smtClean="0">
                <a:solidFill>
                  <a:schemeClr val="tx1"/>
                </a:solidFill>
              </a:rPr>
              <a:t>ISAAC BENJAMIN</a:t>
            </a:r>
          </a:p>
          <a:p>
            <a:r>
              <a:rPr lang="es-VE" smtClean="0">
                <a:solidFill>
                  <a:schemeClr val="tx1"/>
                </a:solidFill>
              </a:rPr>
              <a:t>JORGE LERNER</a:t>
            </a:r>
          </a:p>
        </p:txBody>
      </p:sp>
      <p:pic>
        <p:nvPicPr>
          <p:cNvPr id="5" name="Picture 2" descr="https://si0.twimg.com/profile_images/1467990439/logo_con_r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3826396" cy="14081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http://www.avemere.org.ve/imagenes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052513"/>
            <a:ext cx="39274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CONCLUSIÓN</a:t>
            </a:r>
          </a:p>
        </p:txBody>
      </p:sp>
      <p:sp>
        <p:nvSpPr>
          <p:cNvPr id="32770" name="10 Marcador de contenido"/>
          <p:cNvSpPr>
            <a:spLocks noGrp="1"/>
          </p:cNvSpPr>
          <p:nvPr>
            <p:ph sz="half" idx="1"/>
          </p:nvPr>
        </p:nvSpPr>
        <p:spPr>
          <a:xfrm>
            <a:off x="498475" y="1985963"/>
            <a:ext cx="7569200" cy="1965325"/>
          </a:xfrm>
        </p:spPr>
        <p:txBody>
          <a:bodyPr/>
          <a:lstStyle/>
          <a:p>
            <a:r>
              <a:rPr lang="es-VE" smtClean="0"/>
              <a:t>Se evidencia los mayores requerimientos tanto en tiempo como en dosis total de gonadotropinas en las pacientes sometidas al protocolo de microdosis de luprón. </a:t>
            </a:r>
          </a:p>
          <a:p>
            <a:r>
              <a:rPr lang="es-VE" smtClean="0"/>
              <a:t>La tasa de cancelación es mayor en el protocolo de priming de estradiol.   </a:t>
            </a:r>
          </a:p>
          <a:p>
            <a:endParaRPr lang="es-VE" smtClean="0"/>
          </a:p>
        </p:txBody>
      </p:sp>
      <p:sp>
        <p:nvSpPr>
          <p:cNvPr id="32771" name="11 Marcador de contenido"/>
          <p:cNvSpPr>
            <a:spLocks noGrp="1"/>
          </p:cNvSpPr>
          <p:nvPr>
            <p:ph sz="half" idx="14"/>
          </p:nvPr>
        </p:nvSpPr>
        <p:spPr>
          <a:xfrm>
            <a:off x="498475" y="4165600"/>
            <a:ext cx="7569200" cy="1965325"/>
          </a:xfrm>
        </p:spPr>
        <p:txBody>
          <a:bodyPr/>
          <a:lstStyle/>
          <a:p>
            <a:r>
              <a:rPr lang="es-VE" smtClean="0"/>
              <a:t>Ambas técnicas son comparables tanto en óvulos obtenidos como  en tasas de embarazo.</a:t>
            </a:r>
          </a:p>
          <a:p>
            <a:r>
              <a:rPr lang="es-VE" smtClean="0"/>
              <a:t>Se ha evidenciado  tendencia a mayor tasa de abortos con protocolo de microdosis.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4800600" y="4624388"/>
            <a:ext cx="4038600" cy="9334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VE" dirty="0" smtClean="0"/>
              <a:t>Gracias por su atención</a:t>
            </a:r>
            <a:endParaRPr lang="es-VE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4800600" y="5562600"/>
            <a:ext cx="4038600" cy="7493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33795" name="6 Marcador de texto"/>
          <p:cNvSpPr>
            <a:spLocks noGrp="1"/>
          </p:cNvSpPr>
          <p:nvPr>
            <p:ph type="body" sz="half" idx="2"/>
          </p:nvPr>
        </p:nvSpPr>
        <p:spPr>
          <a:xfrm>
            <a:off x="395288" y="1779588"/>
            <a:ext cx="3548062" cy="2041525"/>
          </a:xfrm>
        </p:spPr>
        <p:txBody>
          <a:bodyPr/>
          <a:lstStyle/>
          <a:p>
            <a:r>
              <a:rPr lang="es-VE" smtClean="0"/>
              <a:t>Preguntas…</a:t>
            </a:r>
          </a:p>
        </p:txBody>
      </p:sp>
      <p:pic>
        <p:nvPicPr>
          <p:cNvPr id="33796" name="Picture 2" descr="http://t1.gstatic.com/images?q=tbn:ANd9GcTfFzvS8Xiur-xd7yBBMgnK2t6mdksxQScl4VqpuB7ACuvvvB5W8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/>
          <a:srcRect l="12198" r="12198"/>
          <a:stretch>
            <a:fillRect/>
          </a:stretch>
        </p:blipFill>
        <p:spPr>
          <a:xfrm>
            <a:off x="4624388" y="228600"/>
            <a:ext cx="2057400" cy="2038350"/>
          </a:xfrm>
        </p:spPr>
      </p:pic>
      <p:pic>
        <p:nvPicPr>
          <p:cNvPr id="33797" name="Picture 4" descr="http://t1.gstatic.com/images?q=tbn:ANd9GcRpR4SuXM3mI1umdQT-aNE-rrmU9gjTQP2wm52kUe41NA7I2cyg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/>
          <a:srcRect t="2821" b="2821"/>
          <a:stretch>
            <a:fillRect/>
          </a:stretch>
        </p:blipFill>
        <p:spPr>
          <a:xfrm>
            <a:off x="6802438" y="2378075"/>
            <a:ext cx="2057400" cy="2038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En relación a conflicto de intereses:</a:t>
            </a:r>
          </a:p>
        </p:txBody>
      </p:sp>
      <p:sp>
        <p:nvSpPr>
          <p:cNvPr id="23554" name="4 Marcador de texto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8"/>
          </a:xfrm>
        </p:spPr>
        <p:txBody>
          <a:bodyPr/>
          <a:lstStyle/>
          <a:p>
            <a:r>
              <a:rPr lang="es-VE" sz="2000" smtClean="0"/>
              <a:t>NADA QUE DECLARAR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67944" y="2060848"/>
            <a:ext cx="3672408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4580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MICRODOSIS DE LUPRON</a:t>
            </a:r>
          </a:p>
        </p:txBody>
      </p:sp>
      <p:sp>
        <p:nvSpPr>
          <p:cNvPr id="24581" name="5 Marcador de contenido"/>
          <p:cNvSpPr>
            <a:spLocks noGrp="1"/>
          </p:cNvSpPr>
          <p:nvPr>
            <p:ph sz="half" idx="15"/>
          </p:nvPr>
        </p:nvSpPr>
        <p:spPr>
          <a:xfrm>
            <a:off x="323850" y="1989138"/>
            <a:ext cx="2592388" cy="4140200"/>
          </a:xfrm>
        </p:spPr>
        <p:txBody>
          <a:bodyPr/>
          <a:lstStyle/>
          <a:p>
            <a:r>
              <a:rPr lang="es-VE" smtClean="0"/>
              <a:t>PROTOCOLO PARA PACIENTES DE BAJA RESERVA</a:t>
            </a:r>
          </a:p>
          <a:p>
            <a:r>
              <a:rPr lang="es-VE" smtClean="0"/>
              <a:t>MENOR TASA DE CANCELACIÓN</a:t>
            </a:r>
          </a:p>
          <a:p>
            <a:r>
              <a:rPr lang="es-VE" smtClean="0"/>
              <a:t>MAYOR NÚMERO DE OVULOS</a:t>
            </a:r>
          </a:p>
          <a:p>
            <a:r>
              <a:rPr lang="es-VE" smtClean="0"/>
              <a:t>MENOR DOSIS TOTAL DE GONADOTROPINAS</a:t>
            </a:r>
          </a:p>
        </p:txBody>
      </p:sp>
      <p:sp>
        <p:nvSpPr>
          <p:cNvPr id="24582" name="6 Marcador de contenido"/>
          <p:cNvSpPr>
            <a:spLocks noGrp="1"/>
          </p:cNvSpPr>
          <p:nvPr>
            <p:ph sz="half" idx="16"/>
          </p:nvPr>
        </p:nvSpPr>
        <p:spPr>
          <a:xfrm>
            <a:off x="3203575" y="4170363"/>
            <a:ext cx="5616575" cy="1965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VE" b="1" smtClean="0">
                <a:solidFill>
                  <a:schemeClr val="tx1"/>
                </a:solidFill>
              </a:rPr>
              <a:t>Improve controlled ovarian hyperstimulation in poor responder in vitro fertilization patients with a microdose follicle-stimulating hormone flare, growth hormone protocol</a:t>
            </a:r>
          </a:p>
          <a:p>
            <a:pPr>
              <a:buFont typeface="Wingdings" pitchFamily="2" charset="2"/>
              <a:buNone/>
            </a:pPr>
            <a:r>
              <a:rPr lang="es-VE" sz="1400" smtClean="0"/>
              <a:t>SCHOOLCRAFT W, STEVENS J, SCHLENKLER T, WAGLEY L, GEE M Fertil Steril 1997;67:93-7.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3419475" y="2781300"/>
            <a:ext cx="4608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3779838" y="2492375"/>
            <a:ext cx="0" cy="504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3419475" y="2492375"/>
            <a:ext cx="3603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4788024" y="2492896"/>
            <a:ext cx="2952328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643438" y="2060575"/>
            <a:ext cx="0" cy="12969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7740650" y="2060575"/>
            <a:ext cx="0" cy="12969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91" name="21 CuadroTexto"/>
          <p:cNvSpPr txBox="1">
            <a:spLocks noChangeArrowheads="1"/>
          </p:cNvSpPr>
          <p:nvPr/>
        </p:nvSpPr>
        <p:spPr bwMode="auto">
          <a:xfrm>
            <a:off x="4716463" y="2060575"/>
            <a:ext cx="2695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Ac Leuprolide 40µg BID</a:t>
            </a:r>
          </a:p>
        </p:txBody>
      </p:sp>
      <p:sp>
        <p:nvSpPr>
          <p:cNvPr id="24592" name="22 CuadroTexto"/>
          <p:cNvSpPr txBox="1">
            <a:spLocks noChangeArrowheads="1"/>
          </p:cNvSpPr>
          <p:nvPr/>
        </p:nvSpPr>
        <p:spPr bwMode="auto">
          <a:xfrm>
            <a:off x="5508625" y="2492375"/>
            <a:ext cx="68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EOC</a:t>
            </a:r>
          </a:p>
        </p:txBody>
      </p:sp>
      <p:sp>
        <p:nvSpPr>
          <p:cNvPr id="24593" name="23 CuadroTexto"/>
          <p:cNvSpPr txBox="1">
            <a:spLocks noChangeArrowheads="1"/>
          </p:cNvSpPr>
          <p:nvPr/>
        </p:nvSpPr>
        <p:spPr bwMode="auto">
          <a:xfrm>
            <a:off x="4284663" y="3357563"/>
            <a:ext cx="735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solidFill>
                  <a:srgbClr val="FF0000"/>
                </a:solidFill>
                <a:latin typeface="Rockwell" pitchFamily="18" charset="0"/>
              </a:rPr>
              <a:t>regla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7380288" y="3429000"/>
            <a:ext cx="676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hCG</a:t>
            </a:r>
            <a:endParaRPr lang="es-VE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4595" name="26 CuadroTexto"/>
          <p:cNvSpPr txBox="1">
            <a:spLocks noChangeArrowheads="1"/>
          </p:cNvSpPr>
          <p:nvPr/>
        </p:nvSpPr>
        <p:spPr bwMode="auto">
          <a:xfrm>
            <a:off x="2987675" y="2492375"/>
            <a:ext cx="701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ACO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6876256" y="2060848"/>
            <a:ext cx="86409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560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PRIMING DE ESTRADIOL</a:t>
            </a:r>
          </a:p>
        </p:txBody>
      </p:sp>
      <p:sp>
        <p:nvSpPr>
          <p:cNvPr id="25605" name="5 Marcador de contenido"/>
          <p:cNvSpPr>
            <a:spLocks noGrp="1"/>
          </p:cNvSpPr>
          <p:nvPr>
            <p:ph sz="half" idx="15"/>
          </p:nvPr>
        </p:nvSpPr>
        <p:spPr>
          <a:xfrm>
            <a:off x="323850" y="1989138"/>
            <a:ext cx="2592388" cy="4140200"/>
          </a:xfrm>
        </p:spPr>
        <p:txBody>
          <a:bodyPr/>
          <a:lstStyle/>
          <a:p>
            <a:r>
              <a:rPr lang="es-VE" smtClean="0"/>
              <a:t>PROTOCOLO PARA PACIENTES DE BAJA RESERVA</a:t>
            </a:r>
          </a:p>
          <a:p>
            <a:r>
              <a:rPr lang="es-VE" smtClean="0"/>
              <a:t>MENOR TASA DE CANCELACIÓN</a:t>
            </a:r>
          </a:p>
          <a:p>
            <a:r>
              <a:rPr lang="es-VE" smtClean="0"/>
              <a:t>MAYOR NÚMERO DE OVULOS</a:t>
            </a:r>
          </a:p>
          <a:p>
            <a:r>
              <a:rPr lang="es-VE" smtClean="0"/>
              <a:t>MENOR DOSIS TOTAL DE GONADOTROPINAS</a:t>
            </a:r>
          </a:p>
          <a:p>
            <a:endParaRPr lang="es-VE" smtClean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16"/>
          </p:nvPr>
        </p:nvSpPr>
        <p:spPr>
          <a:xfrm>
            <a:off x="3203575" y="4170363"/>
            <a:ext cx="5616575" cy="19653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VE" b="1" dirty="0" smtClean="0">
                <a:solidFill>
                  <a:schemeClr val="tx1"/>
                </a:solidFill>
              </a:rPr>
              <a:t>Use of a </a:t>
            </a:r>
            <a:r>
              <a:rPr lang="es-VE" b="1" dirty="0" err="1" smtClean="0">
                <a:solidFill>
                  <a:schemeClr val="tx1"/>
                </a:solidFill>
              </a:rPr>
              <a:t>luteal</a:t>
            </a:r>
            <a:r>
              <a:rPr lang="es-VE" b="1" dirty="0" smtClean="0">
                <a:solidFill>
                  <a:schemeClr val="tx1"/>
                </a:solidFill>
              </a:rPr>
              <a:t> estradiol </a:t>
            </a:r>
            <a:r>
              <a:rPr lang="es-VE" b="1" dirty="0" err="1" smtClean="0">
                <a:solidFill>
                  <a:schemeClr val="tx1"/>
                </a:solidFill>
              </a:rPr>
              <a:t>patch</a:t>
            </a:r>
            <a:r>
              <a:rPr lang="es-VE" b="1" dirty="0" smtClean="0">
                <a:solidFill>
                  <a:schemeClr val="tx1"/>
                </a:solidFill>
              </a:rPr>
              <a:t> and a </a:t>
            </a:r>
            <a:r>
              <a:rPr lang="es-VE" b="1" dirty="0" err="1" smtClean="0">
                <a:solidFill>
                  <a:schemeClr val="tx1"/>
                </a:solidFill>
              </a:rPr>
              <a:t>gonadotropin-releasing</a:t>
            </a:r>
            <a:r>
              <a:rPr lang="es-VE" b="1" dirty="0" smtClean="0">
                <a:solidFill>
                  <a:schemeClr val="tx1"/>
                </a:solidFill>
              </a:rPr>
              <a:t> hormone </a:t>
            </a:r>
            <a:r>
              <a:rPr lang="es-VE" b="1" dirty="0" err="1" smtClean="0">
                <a:solidFill>
                  <a:schemeClr val="tx1"/>
                </a:solidFill>
              </a:rPr>
              <a:t>antagonist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suppression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protocol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before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gonadotropin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stimulation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for</a:t>
            </a:r>
            <a:r>
              <a:rPr lang="es-VE" b="1" dirty="0" smtClean="0">
                <a:solidFill>
                  <a:schemeClr val="tx1"/>
                </a:solidFill>
              </a:rPr>
              <a:t> in vitro </a:t>
            </a:r>
            <a:r>
              <a:rPr lang="es-VE" b="1" dirty="0" err="1" smtClean="0">
                <a:solidFill>
                  <a:schemeClr val="tx1"/>
                </a:solidFill>
              </a:rPr>
              <a:t>fertilization</a:t>
            </a:r>
            <a:r>
              <a:rPr lang="es-VE" b="1" dirty="0" smtClean="0">
                <a:solidFill>
                  <a:schemeClr val="tx1"/>
                </a:solidFill>
              </a:rPr>
              <a:t> in </a:t>
            </a:r>
            <a:r>
              <a:rPr lang="es-VE" b="1" dirty="0" err="1" smtClean="0">
                <a:solidFill>
                  <a:schemeClr val="tx1"/>
                </a:solidFill>
              </a:rPr>
              <a:t>poor</a:t>
            </a:r>
            <a:r>
              <a:rPr lang="es-VE" b="1" dirty="0" smtClean="0">
                <a:solidFill>
                  <a:schemeClr val="tx1"/>
                </a:solidFill>
              </a:rPr>
              <a:t> </a:t>
            </a:r>
            <a:r>
              <a:rPr lang="es-VE" b="1" dirty="0" err="1" smtClean="0">
                <a:solidFill>
                  <a:schemeClr val="tx1"/>
                </a:solidFill>
              </a:rPr>
              <a:t>responders</a:t>
            </a:r>
            <a:endParaRPr lang="es-VE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V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DRAGISIC K, DAVIS O, FASOULIOTIS S, ROSENWAKS Z.		</a:t>
            </a:r>
            <a:r>
              <a:rPr lang="es-VE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Fertil</a:t>
            </a:r>
            <a:r>
              <a:rPr lang="es-V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VE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Steril</a:t>
            </a:r>
            <a:r>
              <a:rPr lang="es-V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2005; 84: 1023-5</a:t>
            </a:r>
            <a:endParaRPr lang="es-V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3419475" y="2781300"/>
            <a:ext cx="4608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3492500" y="2565400"/>
            <a:ext cx="0" cy="503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4788024" y="2492896"/>
            <a:ext cx="2952328" cy="288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7740650" y="2060575"/>
            <a:ext cx="0" cy="12969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13" name="21 CuadroTexto"/>
          <p:cNvSpPr txBox="1">
            <a:spLocks noChangeArrowheads="1"/>
          </p:cNvSpPr>
          <p:nvPr/>
        </p:nvSpPr>
        <p:spPr bwMode="auto">
          <a:xfrm>
            <a:off x="3348038" y="1484313"/>
            <a:ext cx="2117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Antagonista GnRH</a:t>
            </a:r>
          </a:p>
        </p:txBody>
      </p:sp>
      <p:sp>
        <p:nvSpPr>
          <p:cNvPr id="25614" name="22 CuadroTexto"/>
          <p:cNvSpPr txBox="1">
            <a:spLocks noChangeArrowheads="1"/>
          </p:cNvSpPr>
          <p:nvPr/>
        </p:nvSpPr>
        <p:spPr bwMode="auto">
          <a:xfrm>
            <a:off x="5508625" y="2492375"/>
            <a:ext cx="68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EOC</a:t>
            </a:r>
          </a:p>
        </p:txBody>
      </p:sp>
      <p:sp>
        <p:nvSpPr>
          <p:cNvPr id="25615" name="23 CuadroTexto"/>
          <p:cNvSpPr txBox="1">
            <a:spLocks noChangeArrowheads="1"/>
          </p:cNvSpPr>
          <p:nvPr/>
        </p:nvSpPr>
        <p:spPr bwMode="auto">
          <a:xfrm>
            <a:off x="4284663" y="3357563"/>
            <a:ext cx="735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solidFill>
                  <a:srgbClr val="FF0000"/>
                </a:solidFill>
                <a:latin typeface="Rockwell" pitchFamily="18" charset="0"/>
              </a:rPr>
              <a:t>regla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7380288" y="3429000"/>
            <a:ext cx="6762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hCG</a:t>
            </a:r>
            <a:endParaRPr lang="es-VE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617" name="26 CuadroTexto"/>
          <p:cNvSpPr txBox="1">
            <a:spLocks noChangeArrowheads="1"/>
          </p:cNvSpPr>
          <p:nvPr/>
        </p:nvSpPr>
        <p:spPr bwMode="auto">
          <a:xfrm>
            <a:off x="3059113" y="3068638"/>
            <a:ext cx="850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Dia 21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3491880" y="2348880"/>
            <a:ext cx="1152128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643438" y="2060575"/>
            <a:ext cx="0" cy="12969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563938" y="2276475"/>
            <a:ext cx="0" cy="5762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3635375" y="2276475"/>
            <a:ext cx="0" cy="5762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708400" y="2276475"/>
            <a:ext cx="0" cy="5762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29 Cerrar llave"/>
          <p:cNvSpPr/>
          <p:nvPr/>
        </p:nvSpPr>
        <p:spPr>
          <a:xfrm rot="16434610">
            <a:off x="3417094" y="1945481"/>
            <a:ext cx="492125" cy="309563"/>
          </a:xfrm>
          <a:prstGeom prst="rightBrace">
            <a:avLst>
              <a:gd name="adj1" fmla="val 5542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5626" name="30 CuadroTexto"/>
          <p:cNvSpPr txBox="1">
            <a:spLocks noChangeArrowheads="1"/>
          </p:cNvSpPr>
          <p:nvPr/>
        </p:nvSpPr>
        <p:spPr bwMode="auto">
          <a:xfrm>
            <a:off x="3924300" y="2420938"/>
            <a:ext cx="454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>
                <a:latin typeface="Rockwell" pitchFamily="18" charset="0"/>
              </a:rPr>
              <a:t>E2</a:t>
            </a:r>
          </a:p>
        </p:txBody>
      </p:sp>
      <p:cxnSp>
        <p:nvCxnSpPr>
          <p:cNvPr id="33" name="32 Forma"/>
          <p:cNvCxnSpPr>
            <a:stCxn id="25613" idx="3"/>
            <a:endCxn id="0" idx="0"/>
          </p:cNvCxnSpPr>
          <p:nvPr/>
        </p:nvCxnSpPr>
        <p:spPr>
          <a:xfrm>
            <a:off x="5465763" y="1670050"/>
            <a:ext cx="1843087" cy="3905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OBJETIVO</a:t>
            </a:r>
          </a:p>
        </p:txBody>
      </p:sp>
      <p:sp>
        <p:nvSpPr>
          <p:cNvPr id="26626" name="6 Marcador de texto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8"/>
          </a:xfrm>
        </p:spPr>
        <p:txBody>
          <a:bodyPr/>
          <a:lstStyle/>
          <a:p>
            <a:r>
              <a:rPr lang="es-VE" sz="2400" smtClean="0"/>
              <a:t>Comparar los resultados obtenidos en pacientes con baja reserva ovárica utilizando los protocolos de priming de estradiol y microdosis de luprón sometidas a FIV o ICSI </a:t>
            </a:r>
          </a:p>
          <a:p>
            <a:endParaRPr lang="es-V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MATERIALES Y METODOS</a:t>
            </a:r>
          </a:p>
        </p:txBody>
      </p:sp>
      <p:sp>
        <p:nvSpPr>
          <p:cNvPr id="27650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smtClean="0"/>
              <a:t>Se incluyeron pacientes con baja reserva ovárica en las cuales se utilizó el protocolo de microdosis de luprón y priming de estradiol desde enero 2010 hasta diciembre 2012. </a:t>
            </a:r>
          </a:p>
          <a:p>
            <a:r>
              <a:rPr lang="es-VE" smtClean="0"/>
              <a:t>La estimulación ovárica se realizó con dosis fija de 450UI FSHr y 150UI menotropinas, se realiza trigger con 10.000 UI hCG.</a:t>
            </a:r>
          </a:p>
          <a:p>
            <a:r>
              <a:rPr lang="es-VE" smtClean="0"/>
              <a:t> Se compara días de estimulación, óvulos obtenidos, tasa de embarazo, tasa de cancelación y tasa de aborto.</a:t>
            </a:r>
          </a:p>
          <a:p>
            <a:endParaRPr lang="es-V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RESULTADOS</a:t>
            </a:r>
          </a:p>
        </p:txBody>
      </p:sp>
      <p:sp>
        <p:nvSpPr>
          <p:cNvPr id="205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sz="2400" smtClean="0"/>
              <a:t>Se incluyeron 115 pacientes:</a:t>
            </a:r>
          </a:p>
          <a:p>
            <a:pPr lvl="1"/>
            <a:r>
              <a:rPr lang="es-VE" sz="2000" smtClean="0"/>
              <a:t>46 con protocolo de priming de estradiol </a:t>
            </a:r>
          </a:p>
          <a:p>
            <a:pPr lvl="1"/>
            <a:r>
              <a:rPr lang="es-VE" sz="2000" smtClean="0"/>
              <a:t>69 con microdosis de lupron.</a:t>
            </a:r>
          </a:p>
          <a:p>
            <a:endParaRPr lang="es-VE" sz="240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450" y="3284538"/>
          <a:ext cx="6096000" cy="3162300"/>
        </p:xfrm>
        <a:graphic>
          <a:graphicData uri="http://schemas.openxmlformats.org/drawingml/2006/table">
            <a:tbl>
              <a:tblPr/>
              <a:tblGrid>
                <a:gridCol w="2116868"/>
                <a:gridCol w="1989566"/>
                <a:gridCol w="1989566"/>
              </a:tblGrid>
              <a:tr h="11091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PRIMING DE 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ESTRADIOL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(n=46)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MICRODOSIS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DE LUPRON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66"/>
                          </a:solidFill>
                          <a:latin typeface="Calibri"/>
                        </a:rPr>
                        <a:t>(n=69)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</a:tr>
              <a:tr h="5132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00"/>
                          </a:solidFill>
                          <a:latin typeface="Calibri"/>
                        </a:rPr>
                        <a:t>EDAD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38,2±3,2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38,4±3,4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32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00"/>
                          </a:solidFill>
                          <a:latin typeface="Calibri"/>
                        </a:rPr>
                        <a:t>FSH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8,3±2,6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8,6±2,9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32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00"/>
                          </a:solidFill>
                          <a:latin typeface="Calibri"/>
                        </a:rPr>
                        <a:t>AÑOS DE INFERTILIDAD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3,2±1,6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2,6±1,7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32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>
                          <a:solidFill>
                            <a:srgbClr val="000000"/>
                          </a:solidFill>
                          <a:latin typeface="Calibri"/>
                        </a:rPr>
                        <a:t>NIVELES DE HAM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>
                          <a:solidFill>
                            <a:srgbClr val="000000"/>
                          </a:solidFill>
                          <a:latin typeface="Calibri"/>
                        </a:rPr>
                        <a:t>0,72±0,09</a:t>
                      </a:r>
                      <a:endParaRPr lang="es-VE" sz="4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0,81±0,12</a:t>
                      </a:r>
                      <a:endParaRPr lang="es-VE" sz="4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114" marR="13114" marT="13114" marB="1311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RESULTADOS</a:t>
            </a:r>
          </a:p>
        </p:txBody>
      </p:sp>
      <p:sp>
        <p:nvSpPr>
          <p:cNvPr id="28679" name="Text Box 3"/>
          <p:cNvSpPr txBox="1">
            <a:spLocks noChangeArrowheads="1"/>
          </p:cNvSpPr>
          <p:nvPr/>
        </p:nvSpPr>
        <p:spPr bwMode="auto">
          <a:xfrm>
            <a:off x="110391575" y="106570463"/>
            <a:ext cx="2339975" cy="7207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s-VE" sz="480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TABLA 2</a:t>
            </a:r>
            <a:endParaRPr lang="es-VE">
              <a:cs typeface="Arial" charset="0"/>
            </a:endParaRPr>
          </a:p>
        </p:txBody>
      </p:sp>
      <p:sp>
        <p:nvSpPr>
          <p:cNvPr id="28680" name="Text Box 4"/>
          <p:cNvSpPr txBox="1">
            <a:spLocks noChangeArrowheads="1"/>
          </p:cNvSpPr>
          <p:nvPr/>
        </p:nvSpPr>
        <p:spPr bwMode="auto">
          <a:xfrm>
            <a:off x="110391575" y="120251538"/>
            <a:ext cx="3240088" cy="7191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s-VE" sz="3600" i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*= p&lt;0,001</a:t>
            </a:r>
            <a:endParaRPr lang="es-VE">
              <a:cs typeface="Arial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476375" y="1557338"/>
          <a:ext cx="5392738" cy="4064000"/>
        </p:xfrm>
        <a:graphic>
          <a:graphicData uri="http://schemas.openxmlformats.org/drawingml/2006/table">
            <a:tbl>
              <a:tblPr/>
              <a:tblGrid>
                <a:gridCol w="2016224"/>
                <a:gridCol w="1617406"/>
                <a:gridCol w="1760493"/>
              </a:tblGrid>
              <a:tr h="89932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 dirty="0">
                          <a:solidFill>
                            <a:srgbClr val="000066"/>
                          </a:solidFill>
                          <a:latin typeface="Calibri"/>
                        </a:rPr>
                        <a:t> 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PRIMING DE 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ESTRADIOL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(n=46)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MICRODOSIS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DE LUPRON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66"/>
                          </a:solidFill>
                          <a:latin typeface="Calibri"/>
                        </a:rPr>
                        <a:t>(n=69)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</a:tr>
              <a:tr h="632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DIAS DE </a:t>
                      </a:r>
                      <a:r>
                        <a:rPr lang="es-VE" sz="1400" b="1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ESTIMULACIÓN*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9,21±1,5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10,72±2,8</a:t>
                      </a:r>
                      <a:endParaRPr lang="es-VE" sz="400" b="1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2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00"/>
                          </a:solidFill>
                          <a:latin typeface="Calibri"/>
                        </a:rPr>
                        <a:t>OVOCITOS OBTENIDOS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>
                          <a:solidFill>
                            <a:srgbClr val="000000"/>
                          </a:solidFill>
                          <a:latin typeface="Calibri"/>
                        </a:rPr>
                        <a:t>5,85±2,8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>
                          <a:solidFill>
                            <a:srgbClr val="000000"/>
                          </a:solidFill>
                          <a:latin typeface="Calibri"/>
                        </a:rPr>
                        <a:t>4,8±2,8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2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TASA DE </a:t>
                      </a:r>
                      <a:r>
                        <a:rPr lang="es-VE" sz="1400" b="1" kern="14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CANCELACIÓN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8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  <a:endParaRPr lang="es-VE" sz="500" b="1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2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00"/>
                          </a:solidFill>
                          <a:latin typeface="Calibri"/>
                        </a:rPr>
                        <a:t>TASA DE IMPLANTACIÓN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30,6%</a:t>
                      </a:r>
                      <a:endParaRPr lang="es-VE" sz="300" b="1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 dirty="0">
                          <a:solidFill>
                            <a:srgbClr val="000000"/>
                          </a:solidFill>
                          <a:latin typeface="Calibri"/>
                        </a:rPr>
                        <a:t>23,2%</a:t>
                      </a:r>
                      <a:endParaRPr lang="es-VE" sz="300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2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b="1" kern="1400">
                          <a:solidFill>
                            <a:srgbClr val="000000"/>
                          </a:solidFill>
                          <a:latin typeface="Calibri"/>
                        </a:rPr>
                        <a:t>TASA DE ABORTO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400" kern="1400">
                          <a:solidFill>
                            <a:srgbClr val="000000"/>
                          </a:solidFill>
                          <a:latin typeface="Calibri"/>
                        </a:rPr>
                        <a:t>2,9%</a:t>
                      </a:r>
                      <a:endParaRPr lang="es-VE" sz="300" kern="14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>
                      <a:noFill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s-VE" sz="1600" b="1" kern="1400" dirty="0">
                          <a:solidFill>
                            <a:srgbClr val="000000"/>
                          </a:solidFill>
                          <a:latin typeface="Calibri"/>
                        </a:rPr>
                        <a:t>6,9%</a:t>
                      </a:r>
                      <a:endParaRPr lang="es-VE" sz="400" b="1" kern="1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604" marR="11604" marT="11604" marB="11604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706" name="Text Box 6"/>
          <p:cNvSpPr txBox="1">
            <a:spLocks noChangeArrowheads="1"/>
          </p:cNvSpPr>
          <p:nvPr/>
        </p:nvSpPr>
        <p:spPr bwMode="auto">
          <a:xfrm>
            <a:off x="1476375" y="5589588"/>
            <a:ext cx="1150938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s-VE" sz="1600" i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*= p&lt;0,001</a:t>
            </a:r>
            <a:endParaRPr lang="es-VE" sz="1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smtClean="0"/>
              <a:t>DISCUSIÓN</a:t>
            </a:r>
          </a:p>
        </p:txBody>
      </p:sp>
      <p:sp>
        <p:nvSpPr>
          <p:cNvPr id="31746" name="5 Marcador de contenido"/>
          <p:cNvSpPr>
            <a:spLocks noGrp="1"/>
          </p:cNvSpPr>
          <p:nvPr>
            <p:ph sz="half" idx="2"/>
          </p:nvPr>
        </p:nvSpPr>
        <p:spPr>
          <a:xfrm>
            <a:off x="496888" y="2447925"/>
            <a:ext cx="3657600" cy="36782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VE" smtClean="0"/>
              <a:t>Retrospectivo: 45 Vs 76</a:t>
            </a:r>
          </a:p>
          <a:p>
            <a:r>
              <a:rPr lang="es-VE" smtClean="0"/>
              <a:t>Ovocitos obtenidos SD</a:t>
            </a:r>
          </a:p>
          <a:p>
            <a:r>
              <a:rPr lang="es-VE" smtClean="0"/>
              <a:t>Tasa de cancelación SD</a:t>
            </a:r>
          </a:p>
          <a:p>
            <a:r>
              <a:rPr lang="es-VE" smtClean="0"/>
              <a:t>Tasa de implantación SD</a:t>
            </a:r>
          </a:p>
          <a:p>
            <a:r>
              <a:rPr lang="es-VE" b="1" smtClean="0"/>
              <a:t>&lt;días de estimulación en protocolo microdosis</a:t>
            </a:r>
          </a:p>
          <a:p>
            <a:endParaRPr lang="es-VE" smtClean="0"/>
          </a:p>
        </p:txBody>
      </p:sp>
      <p:sp>
        <p:nvSpPr>
          <p:cNvPr id="31747" name="7 Marcador de contenido"/>
          <p:cNvSpPr>
            <a:spLocks noGrp="1"/>
          </p:cNvSpPr>
          <p:nvPr>
            <p:ph sz="quarter" idx="4"/>
          </p:nvPr>
        </p:nvSpPr>
        <p:spPr>
          <a:xfrm>
            <a:off x="4400550" y="2447925"/>
            <a:ext cx="3657600" cy="36782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VE" smtClean="0"/>
              <a:t>Retrospectivo: 117 Vs 69 &lt;35años</a:t>
            </a:r>
          </a:p>
          <a:p>
            <a:r>
              <a:rPr lang="es-VE" smtClean="0"/>
              <a:t>Ovocitos obtenidos SD</a:t>
            </a:r>
          </a:p>
          <a:p>
            <a:r>
              <a:rPr lang="es-VE" smtClean="0"/>
              <a:t>Tasa de cancelación SD</a:t>
            </a:r>
          </a:p>
          <a:p>
            <a:r>
              <a:rPr lang="es-VE" smtClean="0"/>
              <a:t>Tasa de implantación SD</a:t>
            </a:r>
          </a:p>
          <a:p>
            <a:r>
              <a:rPr lang="es-VE" b="1" smtClean="0"/>
              <a:t>&lt;días de estimulación en protocolo microdosis</a:t>
            </a:r>
          </a:p>
          <a:p>
            <a:endParaRPr lang="es-VE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96888" y="2070100"/>
            <a:ext cx="3657600" cy="32385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VE" dirty="0" smtClean="0"/>
              <a:t>WEITZMAN et al FS 2009;92:226</a:t>
            </a:r>
            <a:endParaRPr lang="es-VE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400550" y="2070100"/>
            <a:ext cx="3657600" cy="32385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VE" sz="1700" dirty="0" smtClean="0"/>
              <a:t>ROSENWAKS et al FS 2011;95:592</a:t>
            </a:r>
            <a:endParaRPr lang="es-VE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Artículo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173</TotalTime>
  <Words>453</Words>
  <Application>Microsoft Office PowerPoint</Application>
  <PresentationFormat>Presentación en pantalla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21</vt:i4>
      </vt:variant>
      <vt:variant>
        <vt:lpstr>Títulos de diapositiva</vt:lpstr>
      </vt:variant>
      <vt:variant>
        <vt:i4>11</vt:i4>
      </vt:variant>
    </vt:vector>
  </HeadingPairs>
  <TitlesOfParts>
    <vt:vector size="37" baseType="lpstr">
      <vt:lpstr>Rockwell</vt:lpstr>
      <vt:lpstr>Arial</vt:lpstr>
      <vt:lpstr>Wingdings</vt:lpstr>
      <vt:lpstr>Calibri</vt:lpstr>
      <vt:lpstr>Times New Roman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Tema1</vt:lpstr>
      <vt:lpstr>BAJA RESERVA OVARICA: PRIMING DE ESTRADIOL VS MICRODOSIS DE LUPRON</vt:lpstr>
      <vt:lpstr>En relación a conflicto de intereses:</vt:lpstr>
      <vt:lpstr>MICRODOSIS DE LUPRON</vt:lpstr>
      <vt:lpstr>PRIMING DE ESTRADIOL</vt:lpstr>
      <vt:lpstr>OBJETIVO</vt:lpstr>
      <vt:lpstr>MATERIALES Y METODOS</vt:lpstr>
      <vt:lpstr>RESULTADOS</vt:lpstr>
      <vt:lpstr>RESULTADOS</vt:lpstr>
      <vt:lpstr>DISCUSIÓN</vt:lpstr>
      <vt:lpstr>CONCLUSIÓN</vt:lpstr>
      <vt:lpstr>Gracias por su atención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BAJA RESERVA OVARICA: PRIMING DE ESTRADIOL VS MICRODOSIS DE LUPRON</dc:title>
  <dc:creator>ZAPATA MATA</dc:creator>
  <cp:lastModifiedBy>Monica M. Gil</cp:lastModifiedBy>
  <cp:revision>21</cp:revision>
  <dcterms:created xsi:type="dcterms:W3CDTF">2013-05-31T00:39:19Z</dcterms:created>
  <dcterms:modified xsi:type="dcterms:W3CDTF">2014-04-11T02:14:10Z</dcterms:modified>
</cp:coreProperties>
</file>