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753" r:id="rId1"/>
  </p:sldMasterIdLst>
  <p:notesMasterIdLst>
    <p:notesMasterId r:id="rId47"/>
  </p:notesMasterIdLst>
  <p:sldIdLst>
    <p:sldId id="256" r:id="rId2"/>
    <p:sldId id="269" r:id="rId3"/>
    <p:sldId id="270" r:id="rId4"/>
    <p:sldId id="257" r:id="rId5"/>
    <p:sldId id="258" r:id="rId6"/>
    <p:sldId id="261" r:id="rId7"/>
    <p:sldId id="262" r:id="rId8"/>
    <p:sldId id="267" r:id="rId9"/>
    <p:sldId id="272" r:id="rId10"/>
    <p:sldId id="274" r:id="rId11"/>
    <p:sldId id="287" r:id="rId12"/>
    <p:sldId id="301" r:id="rId13"/>
    <p:sldId id="275" r:id="rId14"/>
    <p:sldId id="281" r:id="rId15"/>
    <p:sldId id="273" r:id="rId16"/>
    <p:sldId id="311" r:id="rId17"/>
    <p:sldId id="312" r:id="rId18"/>
    <p:sldId id="279" r:id="rId19"/>
    <p:sldId id="283" r:id="rId20"/>
    <p:sldId id="280" r:id="rId21"/>
    <p:sldId id="284" r:id="rId22"/>
    <p:sldId id="285" r:id="rId23"/>
    <p:sldId id="286" r:id="rId24"/>
    <p:sldId id="288" r:id="rId25"/>
    <p:sldId id="289" r:id="rId26"/>
    <p:sldId id="290" r:id="rId27"/>
    <p:sldId id="291" r:id="rId28"/>
    <p:sldId id="292" r:id="rId29"/>
    <p:sldId id="293" r:id="rId30"/>
    <p:sldId id="294" r:id="rId31"/>
    <p:sldId id="295" r:id="rId32"/>
    <p:sldId id="297" r:id="rId33"/>
    <p:sldId id="296" r:id="rId34"/>
    <p:sldId id="298" r:id="rId35"/>
    <p:sldId id="299" r:id="rId36"/>
    <p:sldId id="309" r:id="rId37"/>
    <p:sldId id="302" r:id="rId38"/>
    <p:sldId id="303" r:id="rId39"/>
    <p:sldId id="305" r:id="rId40"/>
    <p:sldId id="308" r:id="rId41"/>
    <p:sldId id="306" r:id="rId42"/>
    <p:sldId id="300" r:id="rId43"/>
    <p:sldId id="307" r:id="rId44"/>
    <p:sldId id="278" r:id="rId45"/>
    <p:sldId id="310" r:id="rId4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Énfasi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Énfasis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Énfasis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Énfasi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Estilo claro 1 - Énfasis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97" autoAdjust="0"/>
  </p:normalViewPr>
  <p:slideViewPr>
    <p:cSldViewPr snapToGrid="0" snapToObjects="1">
      <p:cViewPr>
        <p:scale>
          <a:sx n="88" d="100"/>
          <a:sy n="88" d="100"/>
        </p:scale>
        <p:origin x="-1656" y="-112"/>
      </p:cViewPr>
      <p:guideLst>
        <p:guide orient="horz" pos="2160"/>
        <p:guide pos="2880"/>
      </p:guideLst>
    </p:cSldViewPr>
  </p:slideViewPr>
  <p:outlineViewPr>
    <p:cViewPr>
      <p:scale>
        <a:sx n="33" d="100"/>
        <a:sy n="33" d="100"/>
      </p:scale>
      <p:origin x="0" y="36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546DF-BEBE-4B48-BF7B-ED52A7618E61}" type="doc">
      <dgm:prSet loTypeId="urn:microsoft.com/office/officeart/2005/8/layout/process4" loCatId="" qsTypeId="urn:microsoft.com/office/officeart/2005/8/quickstyle/3D7" qsCatId="3D" csTypeId="urn:microsoft.com/office/officeart/2005/8/colors/accent0_1" csCatId="mainScheme" phldr="1"/>
      <dgm:spPr/>
      <dgm:t>
        <a:bodyPr/>
        <a:lstStyle/>
        <a:p>
          <a:endParaRPr lang="es-ES"/>
        </a:p>
      </dgm:t>
    </dgm:pt>
    <dgm:pt modelId="{7A6FD816-5F7C-384E-80D9-07ED4DC4B909}">
      <dgm:prSet phldrT="[Texto]"/>
      <dgm:spPr/>
      <dgm:t>
        <a:bodyPr/>
        <a:lstStyle/>
        <a:p>
          <a:r>
            <a:rPr lang="es-ES" dirty="0" smtClean="0"/>
            <a:t>Reserva Ovárica</a:t>
          </a:r>
          <a:endParaRPr lang="es-ES" dirty="0"/>
        </a:p>
      </dgm:t>
    </dgm:pt>
    <dgm:pt modelId="{222EC6BC-0269-654A-B434-D20F52CDBE83}" type="parTrans" cxnId="{71E33421-D491-C344-95B6-D469AB5A7676}">
      <dgm:prSet/>
      <dgm:spPr/>
      <dgm:t>
        <a:bodyPr/>
        <a:lstStyle/>
        <a:p>
          <a:endParaRPr lang="es-ES"/>
        </a:p>
      </dgm:t>
    </dgm:pt>
    <dgm:pt modelId="{18045115-AD03-3241-8C4D-8C00C084505A}" type="sibTrans" cxnId="{71E33421-D491-C344-95B6-D469AB5A7676}">
      <dgm:prSet/>
      <dgm:spPr/>
      <dgm:t>
        <a:bodyPr/>
        <a:lstStyle/>
        <a:p>
          <a:endParaRPr lang="es-ES"/>
        </a:p>
      </dgm:t>
    </dgm:pt>
    <dgm:pt modelId="{BBA4ADCC-DEF8-E342-B2B1-AF6650D174A3}">
      <dgm:prSet phldrT="[Texto]"/>
      <dgm:spPr/>
      <dgm:t>
        <a:bodyPr/>
        <a:lstStyle/>
        <a:p>
          <a:r>
            <a:rPr lang="es-ES" dirty="0" smtClean="0"/>
            <a:t>FSH </a:t>
          </a:r>
          <a:r>
            <a:rPr lang="es-ES" dirty="0" err="1" smtClean="0"/>
            <a:t>interciclo</a:t>
          </a:r>
          <a:endParaRPr lang="es-ES" dirty="0"/>
        </a:p>
      </dgm:t>
    </dgm:pt>
    <dgm:pt modelId="{CBDF399F-C558-BE43-A85C-442DAF97997C}" type="parTrans" cxnId="{E3115FD3-5872-494D-A296-E43753C21968}">
      <dgm:prSet/>
      <dgm:spPr/>
      <dgm:t>
        <a:bodyPr/>
        <a:lstStyle/>
        <a:p>
          <a:endParaRPr lang="es-ES"/>
        </a:p>
      </dgm:t>
    </dgm:pt>
    <dgm:pt modelId="{AD74D7F3-EE55-D843-829C-6EF1E0D08E8A}" type="sibTrans" cxnId="{E3115FD3-5872-494D-A296-E43753C21968}">
      <dgm:prSet/>
      <dgm:spPr/>
      <dgm:t>
        <a:bodyPr/>
        <a:lstStyle/>
        <a:p>
          <a:endParaRPr lang="es-ES"/>
        </a:p>
      </dgm:t>
    </dgm:pt>
    <dgm:pt modelId="{B37EA077-B117-374D-B04B-24C79D299C16}">
      <dgm:prSet phldrT="[Texto]"/>
      <dgm:spPr/>
      <dgm:t>
        <a:bodyPr/>
        <a:lstStyle/>
        <a:p>
          <a:r>
            <a:rPr lang="es-ES" dirty="0" smtClean="0"/>
            <a:t>Reclutamiento folicular temprano</a:t>
          </a:r>
          <a:endParaRPr lang="es-ES" dirty="0"/>
        </a:p>
      </dgm:t>
    </dgm:pt>
    <dgm:pt modelId="{BCB6C7DF-E3ED-8448-A662-1A81FBB27767}" type="parTrans" cxnId="{216E92EF-1915-344A-AB23-BC91E32B3A14}">
      <dgm:prSet/>
      <dgm:spPr/>
      <dgm:t>
        <a:bodyPr/>
        <a:lstStyle/>
        <a:p>
          <a:endParaRPr lang="es-ES"/>
        </a:p>
      </dgm:t>
    </dgm:pt>
    <dgm:pt modelId="{24261259-DD11-D04B-AA76-925C0F473D08}" type="sibTrans" cxnId="{216E92EF-1915-344A-AB23-BC91E32B3A14}">
      <dgm:prSet/>
      <dgm:spPr/>
      <dgm:t>
        <a:bodyPr/>
        <a:lstStyle/>
        <a:p>
          <a:endParaRPr lang="es-ES"/>
        </a:p>
      </dgm:t>
    </dgm:pt>
    <dgm:pt modelId="{F180988C-F632-B24D-A9E3-174378D817D6}">
      <dgm:prSet phldrT="[Texto]"/>
      <dgm:spPr/>
      <dgm:t>
        <a:bodyPr/>
        <a:lstStyle/>
        <a:p>
          <a:r>
            <a:rPr lang="es-ES" dirty="0" smtClean="0"/>
            <a:t>Estradiol basal</a:t>
          </a:r>
          <a:endParaRPr lang="es-ES" dirty="0"/>
        </a:p>
      </dgm:t>
    </dgm:pt>
    <dgm:pt modelId="{441B0ACF-56E1-744C-BBAA-5C87E04883AD}" type="parTrans" cxnId="{B4326A01-EBB3-7F4D-B675-9A93BB1AC828}">
      <dgm:prSet/>
      <dgm:spPr/>
      <dgm:t>
        <a:bodyPr/>
        <a:lstStyle/>
        <a:p>
          <a:endParaRPr lang="es-ES"/>
        </a:p>
      </dgm:t>
    </dgm:pt>
    <dgm:pt modelId="{9C49007C-DF71-214B-A995-CBC4C3971512}" type="sibTrans" cxnId="{B4326A01-EBB3-7F4D-B675-9A93BB1AC828}">
      <dgm:prSet/>
      <dgm:spPr/>
      <dgm:t>
        <a:bodyPr/>
        <a:lstStyle/>
        <a:p>
          <a:endParaRPr lang="es-ES"/>
        </a:p>
      </dgm:t>
    </dgm:pt>
    <dgm:pt modelId="{D2A7ABB3-D3D7-E649-B8A0-BAF02C4CEAB7}" type="pres">
      <dgm:prSet presAssocID="{7CB546DF-BEBE-4B48-BF7B-ED52A7618E61}" presName="Name0" presStyleCnt="0">
        <dgm:presLayoutVars>
          <dgm:dir/>
          <dgm:animLvl val="lvl"/>
          <dgm:resizeHandles val="exact"/>
        </dgm:presLayoutVars>
      </dgm:prSet>
      <dgm:spPr/>
      <dgm:t>
        <a:bodyPr/>
        <a:lstStyle/>
        <a:p>
          <a:endParaRPr lang="es-ES"/>
        </a:p>
      </dgm:t>
    </dgm:pt>
    <dgm:pt modelId="{8B6BBDA3-B2D7-0B43-8DD2-4722AF8637E0}" type="pres">
      <dgm:prSet presAssocID="{F180988C-F632-B24D-A9E3-174378D817D6}" presName="boxAndChildren" presStyleCnt="0"/>
      <dgm:spPr/>
    </dgm:pt>
    <dgm:pt modelId="{B9BD9214-2556-2A40-A1C3-A7496297BE0F}" type="pres">
      <dgm:prSet presAssocID="{F180988C-F632-B24D-A9E3-174378D817D6}" presName="parentTextBox" presStyleLbl="node1" presStyleIdx="0" presStyleCnt="4"/>
      <dgm:spPr/>
      <dgm:t>
        <a:bodyPr/>
        <a:lstStyle/>
        <a:p>
          <a:endParaRPr lang="es-ES"/>
        </a:p>
      </dgm:t>
    </dgm:pt>
    <dgm:pt modelId="{F5A657D7-3D73-6847-A1F9-2D6D178DAC34}" type="pres">
      <dgm:prSet presAssocID="{24261259-DD11-D04B-AA76-925C0F473D08}" presName="sp" presStyleCnt="0"/>
      <dgm:spPr/>
    </dgm:pt>
    <dgm:pt modelId="{642F4180-8F2D-FF4E-9CD7-5645DD65B19F}" type="pres">
      <dgm:prSet presAssocID="{B37EA077-B117-374D-B04B-24C79D299C16}" presName="arrowAndChildren" presStyleCnt="0"/>
      <dgm:spPr/>
    </dgm:pt>
    <dgm:pt modelId="{6E8D3C34-1F67-F442-ADDE-1B3447C597C8}" type="pres">
      <dgm:prSet presAssocID="{B37EA077-B117-374D-B04B-24C79D299C16}" presName="parentTextArrow" presStyleLbl="node1" presStyleIdx="1" presStyleCnt="4"/>
      <dgm:spPr/>
      <dgm:t>
        <a:bodyPr/>
        <a:lstStyle/>
        <a:p>
          <a:endParaRPr lang="es-ES"/>
        </a:p>
      </dgm:t>
    </dgm:pt>
    <dgm:pt modelId="{5749D22B-1D7D-6143-B8A6-991CC7E9A069}" type="pres">
      <dgm:prSet presAssocID="{AD74D7F3-EE55-D843-829C-6EF1E0D08E8A}" presName="sp" presStyleCnt="0"/>
      <dgm:spPr/>
    </dgm:pt>
    <dgm:pt modelId="{AFC9A967-6640-A343-931F-941F756F5C52}" type="pres">
      <dgm:prSet presAssocID="{BBA4ADCC-DEF8-E342-B2B1-AF6650D174A3}" presName="arrowAndChildren" presStyleCnt="0"/>
      <dgm:spPr/>
    </dgm:pt>
    <dgm:pt modelId="{FAF26EF8-654C-634E-91EA-13516E4574F1}" type="pres">
      <dgm:prSet presAssocID="{BBA4ADCC-DEF8-E342-B2B1-AF6650D174A3}" presName="parentTextArrow" presStyleLbl="node1" presStyleIdx="2" presStyleCnt="4"/>
      <dgm:spPr/>
      <dgm:t>
        <a:bodyPr/>
        <a:lstStyle/>
        <a:p>
          <a:endParaRPr lang="es-ES"/>
        </a:p>
      </dgm:t>
    </dgm:pt>
    <dgm:pt modelId="{17A76D8E-5741-3146-A50D-8B683A64F42E}" type="pres">
      <dgm:prSet presAssocID="{18045115-AD03-3241-8C4D-8C00C084505A}" presName="sp" presStyleCnt="0"/>
      <dgm:spPr/>
    </dgm:pt>
    <dgm:pt modelId="{F5412A0D-90CD-B642-984A-C9057E729F7E}" type="pres">
      <dgm:prSet presAssocID="{7A6FD816-5F7C-384E-80D9-07ED4DC4B909}" presName="arrowAndChildren" presStyleCnt="0"/>
      <dgm:spPr/>
    </dgm:pt>
    <dgm:pt modelId="{D16013C3-65E4-5841-A917-F6D5457FC57E}" type="pres">
      <dgm:prSet presAssocID="{7A6FD816-5F7C-384E-80D9-07ED4DC4B909}" presName="parentTextArrow" presStyleLbl="node1" presStyleIdx="3" presStyleCnt="4" custLinFactNeighborX="-170"/>
      <dgm:spPr/>
      <dgm:t>
        <a:bodyPr/>
        <a:lstStyle/>
        <a:p>
          <a:endParaRPr lang="es-ES"/>
        </a:p>
      </dgm:t>
    </dgm:pt>
  </dgm:ptLst>
  <dgm:cxnLst>
    <dgm:cxn modelId="{EFCBA3B4-141A-944B-BD55-6FDC7A8FB822}" type="presOf" srcId="{F180988C-F632-B24D-A9E3-174378D817D6}" destId="{B9BD9214-2556-2A40-A1C3-A7496297BE0F}" srcOrd="0" destOrd="0" presId="urn:microsoft.com/office/officeart/2005/8/layout/process4"/>
    <dgm:cxn modelId="{886F0F78-6576-0944-BC3E-D0FF684CD63E}" type="presOf" srcId="{7A6FD816-5F7C-384E-80D9-07ED4DC4B909}" destId="{D16013C3-65E4-5841-A917-F6D5457FC57E}" srcOrd="0" destOrd="0" presId="urn:microsoft.com/office/officeart/2005/8/layout/process4"/>
    <dgm:cxn modelId="{53B54C37-3BF9-9F4D-9650-D18575BF3905}" type="presOf" srcId="{BBA4ADCC-DEF8-E342-B2B1-AF6650D174A3}" destId="{FAF26EF8-654C-634E-91EA-13516E4574F1}" srcOrd="0" destOrd="0" presId="urn:microsoft.com/office/officeart/2005/8/layout/process4"/>
    <dgm:cxn modelId="{B4326A01-EBB3-7F4D-B675-9A93BB1AC828}" srcId="{7CB546DF-BEBE-4B48-BF7B-ED52A7618E61}" destId="{F180988C-F632-B24D-A9E3-174378D817D6}" srcOrd="3" destOrd="0" parTransId="{441B0ACF-56E1-744C-BBAA-5C87E04883AD}" sibTransId="{9C49007C-DF71-214B-A995-CBC4C3971512}"/>
    <dgm:cxn modelId="{9AB91EDB-A852-EB4C-8687-C23D9E5AE405}" type="presOf" srcId="{7CB546DF-BEBE-4B48-BF7B-ED52A7618E61}" destId="{D2A7ABB3-D3D7-E649-B8A0-BAF02C4CEAB7}" srcOrd="0" destOrd="0" presId="urn:microsoft.com/office/officeart/2005/8/layout/process4"/>
    <dgm:cxn modelId="{71E33421-D491-C344-95B6-D469AB5A7676}" srcId="{7CB546DF-BEBE-4B48-BF7B-ED52A7618E61}" destId="{7A6FD816-5F7C-384E-80D9-07ED4DC4B909}" srcOrd="0" destOrd="0" parTransId="{222EC6BC-0269-654A-B434-D20F52CDBE83}" sibTransId="{18045115-AD03-3241-8C4D-8C00C084505A}"/>
    <dgm:cxn modelId="{63BA4726-9696-6646-A7F0-9C97D5B16AB6}" type="presOf" srcId="{B37EA077-B117-374D-B04B-24C79D299C16}" destId="{6E8D3C34-1F67-F442-ADDE-1B3447C597C8}" srcOrd="0" destOrd="0" presId="urn:microsoft.com/office/officeart/2005/8/layout/process4"/>
    <dgm:cxn modelId="{E3115FD3-5872-494D-A296-E43753C21968}" srcId="{7CB546DF-BEBE-4B48-BF7B-ED52A7618E61}" destId="{BBA4ADCC-DEF8-E342-B2B1-AF6650D174A3}" srcOrd="1" destOrd="0" parTransId="{CBDF399F-C558-BE43-A85C-442DAF97997C}" sibTransId="{AD74D7F3-EE55-D843-829C-6EF1E0D08E8A}"/>
    <dgm:cxn modelId="{216E92EF-1915-344A-AB23-BC91E32B3A14}" srcId="{7CB546DF-BEBE-4B48-BF7B-ED52A7618E61}" destId="{B37EA077-B117-374D-B04B-24C79D299C16}" srcOrd="2" destOrd="0" parTransId="{BCB6C7DF-E3ED-8448-A662-1A81FBB27767}" sibTransId="{24261259-DD11-D04B-AA76-925C0F473D08}"/>
    <dgm:cxn modelId="{A73B82E2-9BA1-0D4C-A1BD-C94D988AEAE4}" type="presParOf" srcId="{D2A7ABB3-D3D7-E649-B8A0-BAF02C4CEAB7}" destId="{8B6BBDA3-B2D7-0B43-8DD2-4722AF8637E0}" srcOrd="0" destOrd="0" presId="urn:microsoft.com/office/officeart/2005/8/layout/process4"/>
    <dgm:cxn modelId="{D814A569-0973-9843-A418-54C273ED3ED6}" type="presParOf" srcId="{8B6BBDA3-B2D7-0B43-8DD2-4722AF8637E0}" destId="{B9BD9214-2556-2A40-A1C3-A7496297BE0F}" srcOrd="0" destOrd="0" presId="urn:microsoft.com/office/officeart/2005/8/layout/process4"/>
    <dgm:cxn modelId="{CC513265-DD91-B14B-BD6E-F67A54E370E2}" type="presParOf" srcId="{D2A7ABB3-D3D7-E649-B8A0-BAF02C4CEAB7}" destId="{F5A657D7-3D73-6847-A1F9-2D6D178DAC34}" srcOrd="1" destOrd="0" presId="urn:microsoft.com/office/officeart/2005/8/layout/process4"/>
    <dgm:cxn modelId="{72BCCDFE-856F-BA42-B051-8E3301577B7E}" type="presParOf" srcId="{D2A7ABB3-D3D7-E649-B8A0-BAF02C4CEAB7}" destId="{642F4180-8F2D-FF4E-9CD7-5645DD65B19F}" srcOrd="2" destOrd="0" presId="urn:microsoft.com/office/officeart/2005/8/layout/process4"/>
    <dgm:cxn modelId="{069AC672-48D3-474A-AD9C-2664652EC394}" type="presParOf" srcId="{642F4180-8F2D-FF4E-9CD7-5645DD65B19F}" destId="{6E8D3C34-1F67-F442-ADDE-1B3447C597C8}" srcOrd="0" destOrd="0" presId="urn:microsoft.com/office/officeart/2005/8/layout/process4"/>
    <dgm:cxn modelId="{42DEE3C1-67F5-AA4D-9DCF-55E29C649E0D}" type="presParOf" srcId="{D2A7ABB3-D3D7-E649-B8A0-BAF02C4CEAB7}" destId="{5749D22B-1D7D-6143-B8A6-991CC7E9A069}" srcOrd="3" destOrd="0" presId="urn:microsoft.com/office/officeart/2005/8/layout/process4"/>
    <dgm:cxn modelId="{50A36A23-334A-9945-81CF-F9B22DE771D9}" type="presParOf" srcId="{D2A7ABB3-D3D7-E649-B8A0-BAF02C4CEAB7}" destId="{AFC9A967-6640-A343-931F-941F756F5C52}" srcOrd="4" destOrd="0" presId="urn:microsoft.com/office/officeart/2005/8/layout/process4"/>
    <dgm:cxn modelId="{39D1EC6B-C738-B540-A1C0-5D8FA6C01374}" type="presParOf" srcId="{AFC9A967-6640-A343-931F-941F756F5C52}" destId="{FAF26EF8-654C-634E-91EA-13516E4574F1}" srcOrd="0" destOrd="0" presId="urn:microsoft.com/office/officeart/2005/8/layout/process4"/>
    <dgm:cxn modelId="{AB1A6DA1-491C-1743-8360-ECBA06BCA68B}" type="presParOf" srcId="{D2A7ABB3-D3D7-E649-B8A0-BAF02C4CEAB7}" destId="{17A76D8E-5741-3146-A50D-8B683A64F42E}" srcOrd="5" destOrd="0" presId="urn:microsoft.com/office/officeart/2005/8/layout/process4"/>
    <dgm:cxn modelId="{FB34FF7B-8A55-F246-A6C8-E10559465AFE}" type="presParOf" srcId="{D2A7ABB3-D3D7-E649-B8A0-BAF02C4CEAB7}" destId="{F5412A0D-90CD-B642-984A-C9057E729F7E}" srcOrd="6" destOrd="0" presId="urn:microsoft.com/office/officeart/2005/8/layout/process4"/>
    <dgm:cxn modelId="{AB1EBBA4-0405-5545-9DB3-1009B69E9952}" type="presParOf" srcId="{F5412A0D-90CD-B642-984A-C9057E729F7E}" destId="{D16013C3-65E4-5841-A917-F6D5457FC57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D9214-2556-2A40-A1C3-A7496297BE0F}">
      <dsp:nvSpPr>
        <dsp:cNvPr id="0" name=""/>
        <dsp:cNvSpPr/>
      </dsp:nvSpPr>
      <dsp:spPr>
        <a:xfrm>
          <a:off x="0" y="4784696"/>
          <a:ext cx="8686801" cy="1046774"/>
        </a:xfrm>
        <a:prstGeom prst="rect">
          <a:avLst/>
        </a:prstGeom>
        <a:solidFill>
          <a:schemeClr val="lt1">
            <a:hueOff val="0"/>
            <a:satOff val="0"/>
            <a:lumOff val="0"/>
            <a:alphaOff val="0"/>
          </a:schemeClr>
        </a:solidFill>
        <a:ln>
          <a:noFill/>
        </a:ln>
        <a:effectLst>
          <a:glow rad="63500">
            <a:schemeClr val="lt1">
              <a:hueOff val="0"/>
              <a:satOff val="0"/>
              <a:lumOff val="0"/>
              <a:alphaOff val="0"/>
              <a:tint val="30000"/>
              <a:shade val="95000"/>
              <a:satMod val="300000"/>
              <a:alpha val="5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s-ES" sz="3700" kern="1200" dirty="0" smtClean="0"/>
            <a:t>Estradiol basal</a:t>
          </a:r>
          <a:endParaRPr lang="es-ES" sz="3700" kern="1200" dirty="0"/>
        </a:p>
      </dsp:txBody>
      <dsp:txXfrm>
        <a:off x="0" y="4784696"/>
        <a:ext cx="8686801" cy="1046774"/>
      </dsp:txXfrm>
    </dsp:sp>
    <dsp:sp modelId="{6E8D3C34-1F67-F442-ADDE-1B3447C597C8}">
      <dsp:nvSpPr>
        <dsp:cNvPr id="0" name=""/>
        <dsp:cNvSpPr/>
      </dsp:nvSpPr>
      <dsp:spPr>
        <a:xfrm rot="10800000">
          <a:off x="0" y="3190458"/>
          <a:ext cx="8686801" cy="1609939"/>
        </a:xfrm>
        <a:prstGeom prst="upArrowCallout">
          <a:avLst/>
        </a:prstGeom>
        <a:solidFill>
          <a:schemeClr val="lt1">
            <a:hueOff val="0"/>
            <a:satOff val="0"/>
            <a:lumOff val="0"/>
            <a:alphaOff val="0"/>
          </a:schemeClr>
        </a:solidFill>
        <a:ln>
          <a:noFill/>
        </a:ln>
        <a:effectLst>
          <a:glow rad="63500">
            <a:schemeClr val="lt1">
              <a:hueOff val="0"/>
              <a:satOff val="0"/>
              <a:lumOff val="0"/>
              <a:alphaOff val="0"/>
              <a:tint val="30000"/>
              <a:shade val="95000"/>
              <a:satMod val="300000"/>
              <a:alpha val="5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s-ES" sz="3700" kern="1200" dirty="0" smtClean="0"/>
            <a:t>Reclutamiento folicular temprano</a:t>
          </a:r>
          <a:endParaRPr lang="es-ES" sz="3700" kern="1200" dirty="0"/>
        </a:p>
      </dsp:txBody>
      <dsp:txXfrm rot="10800000">
        <a:off x="0" y="3190458"/>
        <a:ext cx="8686801" cy="1046090"/>
      </dsp:txXfrm>
    </dsp:sp>
    <dsp:sp modelId="{FAF26EF8-654C-634E-91EA-13516E4574F1}">
      <dsp:nvSpPr>
        <dsp:cNvPr id="0" name=""/>
        <dsp:cNvSpPr/>
      </dsp:nvSpPr>
      <dsp:spPr>
        <a:xfrm rot="10800000">
          <a:off x="0" y="1596220"/>
          <a:ext cx="8686801" cy="1609939"/>
        </a:xfrm>
        <a:prstGeom prst="upArrowCallout">
          <a:avLst/>
        </a:prstGeom>
        <a:solidFill>
          <a:schemeClr val="lt1">
            <a:hueOff val="0"/>
            <a:satOff val="0"/>
            <a:lumOff val="0"/>
            <a:alphaOff val="0"/>
          </a:schemeClr>
        </a:solidFill>
        <a:ln>
          <a:noFill/>
        </a:ln>
        <a:effectLst>
          <a:glow rad="63500">
            <a:schemeClr val="lt1">
              <a:hueOff val="0"/>
              <a:satOff val="0"/>
              <a:lumOff val="0"/>
              <a:alphaOff val="0"/>
              <a:tint val="30000"/>
              <a:shade val="95000"/>
              <a:satMod val="300000"/>
              <a:alpha val="5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s-ES" sz="3700" kern="1200" dirty="0" smtClean="0"/>
            <a:t>FSH </a:t>
          </a:r>
          <a:r>
            <a:rPr lang="es-ES" sz="3700" kern="1200" dirty="0" err="1" smtClean="0"/>
            <a:t>interciclo</a:t>
          </a:r>
          <a:endParaRPr lang="es-ES" sz="3700" kern="1200" dirty="0"/>
        </a:p>
      </dsp:txBody>
      <dsp:txXfrm rot="10800000">
        <a:off x="0" y="1596220"/>
        <a:ext cx="8686801" cy="1046090"/>
      </dsp:txXfrm>
    </dsp:sp>
    <dsp:sp modelId="{D16013C3-65E4-5841-A917-F6D5457FC57E}">
      <dsp:nvSpPr>
        <dsp:cNvPr id="0" name=""/>
        <dsp:cNvSpPr/>
      </dsp:nvSpPr>
      <dsp:spPr>
        <a:xfrm rot="10800000">
          <a:off x="0" y="1983"/>
          <a:ext cx="8686801" cy="1609939"/>
        </a:xfrm>
        <a:prstGeom prst="upArrowCallout">
          <a:avLst/>
        </a:prstGeom>
        <a:solidFill>
          <a:schemeClr val="lt1">
            <a:hueOff val="0"/>
            <a:satOff val="0"/>
            <a:lumOff val="0"/>
            <a:alphaOff val="0"/>
          </a:schemeClr>
        </a:solidFill>
        <a:ln>
          <a:noFill/>
        </a:ln>
        <a:effectLst>
          <a:glow rad="63500">
            <a:schemeClr val="lt1">
              <a:hueOff val="0"/>
              <a:satOff val="0"/>
              <a:lumOff val="0"/>
              <a:alphaOff val="0"/>
              <a:tint val="30000"/>
              <a:shade val="95000"/>
              <a:satMod val="300000"/>
              <a:alpha val="5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s-ES" sz="3700" kern="1200" dirty="0" smtClean="0"/>
            <a:t>Reserva Ovárica</a:t>
          </a:r>
          <a:endParaRPr lang="es-ES" sz="3700" kern="1200" dirty="0"/>
        </a:p>
      </dsp:txBody>
      <dsp:txXfrm rot="10800000">
        <a:off x="0" y="1983"/>
        <a:ext cx="8686801" cy="10460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6C6D2-EC08-154B-999C-1AF564BE109D}" type="datetimeFigureOut">
              <a:rPr lang="es-ES" smtClean="0"/>
              <a:t>03/06/11</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FDA3E6-421F-944F-862B-AA2433D95004}" type="slidenum">
              <a:rPr lang="es-ES" smtClean="0"/>
              <a:t>‹Nr.›</a:t>
            </a:fld>
            <a:endParaRPr lang="es-ES"/>
          </a:p>
        </p:txBody>
      </p:sp>
    </p:spTree>
    <p:extLst>
      <p:ext uri="{BB962C8B-B14F-4D97-AF65-F5344CB8AC3E}">
        <p14:creationId xmlns:p14="http://schemas.microsoft.com/office/powerpoint/2010/main" val="21570351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Forma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a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ítu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 para editar título</a:t>
            </a:r>
            <a:endParaRPr kumimoji="0" lang="en-US"/>
          </a:p>
        </p:txBody>
      </p:sp>
      <p:sp>
        <p:nvSpPr>
          <p:cNvPr id="17" name="Subtítu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Haga clic para modificar el estilo de subtítulo del patrón</a:t>
            </a:r>
            <a:endParaRPr kumimoji="0" lang="en-US"/>
          </a:p>
        </p:txBody>
      </p:sp>
      <p:sp>
        <p:nvSpPr>
          <p:cNvPr id="30" name="Marcador de fecha 29"/>
          <p:cNvSpPr>
            <a:spLocks noGrp="1"/>
          </p:cNvSpPr>
          <p:nvPr>
            <p:ph type="dt" sz="half" idx="10"/>
          </p:nvPr>
        </p:nvSpPr>
        <p:spPr/>
        <p:txBody>
          <a:bodyPr/>
          <a:lstStyle/>
          <a:p>
            <a:fld id="{94D45193-BA73-C048-9AA5-0C4D3A14D640}" type="datetimeFigureOut">
              <a:rPr lang="es-ES" smtClean="0"/>
              <a:t>03/06/11</a:t>
            </a:fld>
            <a:endParaRPr lang="es-ES"/>
          </a:p>
        </p:txBody>
      </p:sp>
      <p:sp>
        <p:nvSpPr>
          <p:cNvPr id="19" name="Marcador de pie de página 18"/>
          <p:cNvSpPr>
            <a:spLocks noGrp="1"/>
          </p:cNvSpPr>
          <p:nvPr>
            <p:ph type="ftr" sz="quarter" idx="11"/>
          </p:nvPr>
        </p:nvSpPr>
        <p:spPr/>
        <p:txBody>
          <a:bodyPr/>
          <a:lstStyle/>
          <a:p>
            <a:endParaRPr lang="es-ES"/>
          </a:p>
        </p:txBody>
      </p:sp>
      <p:sp>
        <p:nvSpPr>
          <p:cNvPr id="27" name="Marcador de número de diapositiva 26"/>
          <p:cNvSpPr>
            <a:spLocks noGrp="1"/>
          </p:cNvSpPr>
          <p:nvPr>
            <p:ph type="sldNum" sz="quarter" idx="12"/>
          </p:nvPr>
        </p:nvSpPr>
        <p:spPr/>
        <p:txBody>
          <a:bodyPr/>
          <a:lstStyle/>
          <a:p>
            <a:fld id="{D6CC888B-D9F9-4E54-B722-F151A9F45E95}" type="slidenum">
              <a:rPr lang="en-US" smtClean="0"/>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n-US" smtClean="0"/>
              <a:t>Clic para editar título</a:t>
            </a:r>
            <a:endParaRPr kumimoji="0" lang="en-US"/>
          </a:p>
        </p:txBody>
      </p:sp>
      <p:sp>
        <p:nvSpPr>
          <p:cNvPr id="3" name="Marcador de texto vertical 2"/>
          <p:cNvSpPr>
            <a:spLocks noGrp="1"/>
          </p:cNvSpPr>
          <p:nvPr>
            <p:ph type="body" orient="vert" idx="1"/>
          </p:nvPr>
        </p:nvSpPr>
        <p:spPr/>
        <p:txBody>
          <a:bodyPr vert="eaVert"/>
          <a:lstStyle/>
          <a:p>
            <a:pPr lvl="0" eaLnBrk="1" latinLnBrk="0" hangingPunct="1"/>
            <a:r>
              <a:rPr lang="en-US" smtClean="0"/>
              <a:t>Haga clic para modificar el estilo de texto del patrón</a:t>
            </a:r>
          </a:p>
          <a:p>
            <a:pPr lvl="1" eaLnBrk="1" latinLnBrk="0" hangingPunct="1"/>
            <a:r>
              <a:rPr lang="en-US" smtClean="0"/>
              <a:t>Segundo nivel</a:t>
            </a:r>
          </a:p>
          <a:p>
            <a:pPr lvl="2" eaLnBrk="1" latinLnBrk="0" hangingPunct="1"/>
            <a:r>
              <a:rPr lang="en-US" smtClean="0"/>
              <a:t>Tercer nivel</a:t>
            </a:r>
          </a:p>
          <a:p>
            <a:pPr lvl="3" eaLnBrk="1" latinLnBrk="0" hangingPunct="1"/>
            <a:r>
              <a:rPr lang="en-US" smtClean="0"/>
              <a:t>Cuarto nivel</a:t>
            </a:r>
          </a:p>
          <a:p>
            <a:pPr lvl="4" eaLnBrk="1" latinLnBrk="0" hangingPunct="1"/>
            <a:r>
              <a:rPr lang="en-US" smtClean="0"/>
              <a:t>Quinto nivel</a:t>
            </a:r>
            <a:endParaRPr kumimoji="0" lang="en-US"/>
          </a:p>
        </p:txBody>
      </p:sp>
      <p:sp>
        <p:nvSpPr>
          <p:cNvPr id="4" name="Marcador de fecha 3"/>
          <p:cNvSpPr>
            <a:spLocks noGrp="1"/>
          </p:cNvSpPr>
          <p:nvPr>
            <p:ph type="dt" sz="half" idx="10"/>
          </p:nvPr>
        </p:nvSpPr>
        <p:spPr/>
        <p:txBody>
          <a:bodyPr/>
          <a:lstStyle/>
          <a:p>
            <a:fld id="{94D45193-BA73-C048-9AA5-0C4D3A14D640}" type="datetimeFigureOut">
              <a:rPr lang="es-ES" smtClean="0"/>
              <a:t>03/06/11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45945CB-407F-3F49-9607-417ABA3135A0}" type="slidenum">
              <a:rPr lang="es-ES" smtClean="0"/>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en-US" smtClean="0"/>
              <a:t>Clic para editar título</a:t>
            </a:r>
            <a:endParaRPr kumimoji="0" lang="en-US"/>
          </a:p>
        </p:txBody>
      </p:sp>
      <p:sp>
        <p:nvSpPr>
          <p:cNvPr id="3" name="Marcador de texto vertical 2"/>
          <p:cNvSpPr>
            <a:spLocks noGrp="1"/>
          </p:cNvSpPr>
          <p:nvPr>
            <p:ph type="body" orient="vert" idx="1"/>
          </p:nvPr>
        </p:nvSpPr>
        <p:spPr>
          <a:xfrm>
            <a:off x="457200" y="274638"/>
            <a:ext cx="6019800" cy="5851525"/>
          </a:xfrm>
        </p:spPr>
        <p:txBody>
          <a:bodyPr vert="eaVert"/>
          <a:lstStyle/>
          <a:p>
            <a:pPr lvl="0" eaLnBrk="1" latinLnBrk="0" hangingPunct="1"/>
            <a:r>
              <a:rPr lang="en-US" smtClean="0"/>
              <a:t>Haga clic para modificar el estilo de texto del patrón</a:t>
            </a:r>
          </a:p>
          <a:p>
            <a:pPr lvl="1" eaLnBrk="1" latinLnBrk="0" hangingPunct="1"/>
            <a:r>
              <a:rPr lang="en-US" smtClean="0"/>
              <a:t>Segundo nivel</a:t>
            </a:r>
          </a:p>
          <a:p>
            <a:pPr lvl="2" eaLnBrk="1" latinLnBrk="0" hangingPunct="1"/>
            <a:r>
              <a:rPr lang="en-US" smtClean="0"/>
              <a:t>Tercer nivel</a:t>
            </a:r>
          </a:p>
          <a:p>
            <a:pPr lvl="3" eaLnBrk="1" latinLnBrk="0" hangingPunct="1"/>
            <a:r>
              <a:rPr lang="en-US" smtClean="0"/>
              <a:t>Cuarto nivel</a:t>
            </a:r>
          </a:p>
          <a:p>
            <a:pPr lvl="4" eaLnBrk="1" latinLnBrk="0" hangingPunct="1"/>
            <a:r>
              <a:rPr lang="en-US" smtClean="0"/>
              <a:t>Quinto nivel</a:t>
            </a:r>
            <a:endParaRPr kumimoji="0" lang="en-US"/>
          </a:p>
        </p:txBody>
      </p:sp>
      <p:sp>
        <p:nvSpPr>
          <p:cNvPr id="4" name="Marcador de fecha 3"/>
          <p:cNvSpPr>
            <a:spLocks noGrp="1"/>
          </p:cNvSpPr>
          <p:nvPr>
            <p:ph type="dt" sz="half" idx="10"/>
          </p:nvPr>
        </p:nvSpPr>
        <p:spPr/>
        <p:txBody>
          <a:bodyPr/>
          <a:lstStyle/>
          <a:p>
            <a:fld id="{94D45193-BA73-C048-9AA5-0C4D3A14D640}" type="datetimeFigureOut">
              <a:rPr lang="es-ES" smtClean="0"/>
              <a:t>03/06/11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45945CB-407F-3F49-9607-417ABA3135A0}" type="slidenum">
              <a:rPr lang="es-ES" smtClean="0"/>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a:lvl1pPr>
          </a:lstStyle>
          <a:p>
            <a:r>
              <a:rPr kumimoji="0" lang="en-US" smtClean="0"/>
              <a:t>Clic para editar título</a:t>
            </a:r>
            <a:endParaRPr kumimoji="0" lang="en-US"/>
          </a:p>
        </p:txBody>
      </p:sp>
      <p:sp>
        <p:nvSpPr>
          <p:cNvPr id="3" name="Marcador de contenido 2"/>
          <p:cNvSpPr>
            <a:spLocks noGrp="1"/>
          </p:cNvSpPr>
          <p:nvPr>
            <p:ph idx="1"/>
          </p:nvPr>
        </p:nvSpPr>
        <p:spPr/>
        <p:txBody>
          <a:bodyPr/>
          <a:lstStyle/>
          <a:p>
            <a:pPr lvl="0" eaLnBrk="1" latinLnBrk="0" hangingPunct="1"/>
            <a:r>
              <a:rPr lang="en-US" smtClean="0"/>
              <a:t>Haga clic para modificar el estilo de texto del patrón</a:t>
            </a:r>
          </a:p>
          <a:p>
            <a:pPr lvl="1" eaLnBrk="1" latinLnBrk="0" hangingPunct="1"/>
            <a:r>
              <a:rPr lang="en-US" smtClean="0"/>
              <a:t>Segundo nivel</a:t>
            </a:r>
          </a:p>
          <a:p>
            <a:pPr lvl="2" eaLnBrk="1" latinLnBrk="0" hangingPunct="1"/>
            <a:r>
              <a:rPr lang="en-US" smtClean="0"/>
              <a:t>Tercer nivel</a:t>
            </a:r>
          </a:p>
          <a:p>
            <a:pPr lvl="3" eaLnBrk="1" latinLnBrk="0" hangingPunct="1"/>
            <a:r>
              <a:rPr lang="en-US" smtClean="0"/>
              <a:t>Cuarto nivel</a:t>
            </a:r>
          </a:p>
          <a:p>
            <a:pPr lvl="4" eaLnBrk="1" latinLnBrk="0" hangingPunct="1"/>
            <a:r>
              <a:rPr lang="en-US" smtClean="0"/>
              <a:t>Quinto nivel</a:t>
            </a:r>
            <a:endParaRPr kumimoji="0" lang="en-US"/>
          </a:p>
        </p:txBody>
      </p:sp>
      <p:sp>
        <p:nvSpPr>
          <p:cNvPr id="4" name="Marcador de fecha 3"/>
          <p:cNvSpPr>
            <a:spLocks noGrp="1"/>
          </p:cNvSpPr>
          <p:nvPr>
            <p:ph type="dt" sz="half" idx="10"/>
          </p:nvPr>
        </p:nvSpPr>
        <p:spPr/>
        <p:txBody>
          <a:bodyPr/>
          <a:lstStyle/>
          <a:p>
            <a:fld id="{94D45193-BA73-C048-9AA5-0C4D3A14D640}" type="datetimeFigureOut">
              <a:rPr lang="es-ES" smtClean="0"/>
              <a:t>03/06/11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45945CB-407F-3F49-9607-417ABA3135A0}" type="slidenum">
              <a:rPr lang="es-ES" smtClean="0"/>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Forma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a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ítu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 para editar título</a:t>
            </a:r>
            <a:endParaRPr kumimoji="0" lang="en-US"/>
          </a:p>
        </p:txBody>
      </p:sp>
      <p:sp>
        <p:nvSpPr>
          <p:cNvPr id="3" name="Marcador de tex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Haga clic para modificar el estilo de texto del patrón</a:t>
            </a:r>
          </a:p>
        </p:txBody>
      </p:sp>
      <p:sp>
        <p:nvSpPr>
          <p:cNvPr id="4" name="Marcador de fecha 3"/>
          <p:cNvSpPr>
            <a:spLocks noGrp="1"/>
          </p:cNvSpPr>
          <p:nvPr>
            <p:ph type="dt" sz="half" idx="10"/>
          </p:nvPr>
        </p:nvSpPr>
        <p:spPr/>
        <p:txBody>
          <a:bodyPr/>
          <a:lstStyle/>
          <a:p>
            <a:fld id="{94D45193-BA73-C048-9AA5-0C4D3A14D640}" type="datetimeFigureOut">
              <a:rPr lang="es-ES" smtClean="0"/>
              <a:t>03/06/11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45945CB-407F-3F49-9607-417ABA3135A0}" type="slidenum">
              <a:rPr lang="es-ES" smtClean="0"/>
              <a:t>‹Nr.›</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lstStyle/>
          <a:p>
            <a:r>
              <a:rPr kumimoji="0" lang="en-US" smtClean="0"/>
              <a:t>Clic para editar título</a:t>
            </a:r>
            <a:endParaRPr kumimoji="0" lang="en-US"/>
          </a:p>
        </p:txBody>
      </p:sp>
      <p:sp>
        <p:nvSpPr>
          <p:cNvPr id="3" name="Marcador de contenid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Haga clic para modificar el estilo de texto del patrón</a:t>
            </a:r>
          </a:p>
          <a:p>
            <a:pPr lvl="1" eaLnBrk="1" latinLnBrk="0" hangingPunct="1"/>
            <a:r>
              <a:rPr lang="en-US" smtClean="0"/>
              <a:t>Segundo nivel</a:t>
            </a:r>
          </a:p>
          <a:p>
            <a:pPr lvl="2" eaLnBrk="1" latinLnBrk="0" hangingPunct="1"/>
            <a:r>
              <a:rPr lang="en-US" smtClean="0"/>
              <a:t>Tercer nivel</a:t>
            </a:r>
          </a:p>
          <a:p>
            <a:pPr lvl="3" eaLnBrk="1" latinLnBrk="0" hangingPunct="1"/>
            <a:r>
              <a:rPr lang="en-US" smtClean="0"/>
              <a:t>Cuarto nivel</a:t>
            </a:r>
          </a:p>
          <a:p>
            <a:pPr lvl="4" eaLnBrk="1" latinLnBrk="0" hangingPunct="1"/>
            <a:r>
              <a:rPr lang="en-US" smtClean="0"/>
              <a:t>Quinto nivel</a:t>
            </a:r>
            <a:endParaRPr kumimoji="0" lang="en-US"/>
          </a:p>
        </p:txBody>
      </p:sp>
      <p:sp>
        <p:nvSpPr>
          <p:cNvPr id="4" name="Marcador de contenid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Haga clic para modificar el estilo de texto del patrón</a:t>
            </a:r>
          </a:p>
          <a:p>
            <a:pPr lvl="1" eaLnBrk="1" latinLnBrk="0" hangingPunct="1"/>
            <a:r>
              <a:rPr lang="en-US" smtClean="0"/>
              <a:t>Segundo nivel</a:t>
            </a:r>
          </a:p>
          <a:p>
            <a:pPr lvl="2" eaLnBrk="1" latinLnBrk="0" hangingPunct="1"/>
            <a:r>
              <a:rPr lang="en-US" smtClean="0"/>
              <a:t>Tercer nivel</a:t>
            </a:r>
          </a:p>
          <a:p>
            <a:pPr lvl="3" eaLnBrk="1" latinLnBrk="0" hangingPunct="1"/>
            <a:r>
              <a:rPr lang="en-US" smtClean="0"/>
              <a:t>Cuarto nivel</a:t>
            </a:r>
          </a:p>
          <a:p>
            <a:pPr lvl="4" eaLnBrk="1" latinLnBrk="0" hangingPunct="1"/>
            <a:r>
              <a:rPr lang="en-US" smtClean="0"/>
              <a:t>Quinto nivel</a:t>
            </a:r>
            <a:endParaRPr kumimoji="0" lang="en-US"/>
          </a:p>
        </p:txBody>
      </p:sp>
      <p:sp>
        <p:nvSpPr>
          <p:cNvPr id="5" name="Marcador de fecha 4"/>
          <p:cNvSpPr>
            <a:spLocks noGrp="1"/>
          </p:cNvSpPr>
          <p:nvPr>
            <p:ph type="dt" sz="half" idx="10"/>
          </p:nvPr>
        </p:nvSpPr>
        <p:spPr/>
        <p:txBody>
          <a:bodyPr/>
          <a:lstStyle/>
          <a:p>
            <a:fld id="{94D45193-BA73-C048-9AA5-0C4D3A14D640}" type="datetimeFigureOut">
              <a:rPr lang="es-ES" smtClean="0"/>
              <a:t>03/06/11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45945CB-407F-3F49-9607-417ABA3135A0}" type="slidenum">
              <a:rPr lang="es-ES" smtClean="0"/>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lstStyle>
          <a:p>
            <a:r>
              <a:rPr kumimoji="0" lang="en-US" smtClean="0"/>
              <a:t>Clic para editar título</a:t>
            </a:r>
            <a:endParaRPr kumimoji="0" lang="en-US"/>
          </a:p>
        </p:txBody>
      </p:sp>
      <p:sp>
        <p:nvSpPr>
          <p:cNvPr id="3" name="Marcador de tex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Haga clic para modificar el estilo de texto del patrón</a:t>
            </a:r>
          </a:p>
        </p:txBody>
      </p:sp>
      <p:sp>
        <p:nvSpPr>
          <p:cNvPr id="4" name="Marcador de tex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Haga clic para modificar el estilo de texto del patrón</a:t>
            </a:r>
          </a:p>
        </p:txBody>
      </p:sp>
      <p:sp>
        <p:nvSpPr>
          <p:cNvPr id="5" name="Marcador de contenid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Haga clic para modificar el estilo de texto del patrón</a:t>
            </a:r>
          </a:p>
          <a:p>
            <a:pPr lvl="1" eaLnBrk="1" latinLnBrk="0" hangingPunct="1"/>
            <a:r>
              <a:rPr lang="en-US" smtClean="0"/>
              <a:t>Segundo nivel</a:t>
            </a:r>
          </a:p>
          <a:p>
            <a:pPr lvl="2" eaLnBrk="1" latinLnBrk="0" hangingPunct="1"/>
            <a:r>
              <a:rPr lang="en-US" smtClean="0"/>
              <a:t>Tercer nivel</a:t>
            </a:r>
          </a:p>
          <a:p>
            <a:pPr lvl="3" eaLnBrk="1" latinLnBrk="0" hangingPunct="1"/>
            <a:r>
              <a:rPr lang="en-US" smtClean="0"/>
              <a:t>Cuarto nivel</a:t>
            </a:r>
          </a:p>
          <a:p>
            <a:pPr lvl="4" eaLnBrk="1" latinLnBrk="0" hangingPunct="1"/>
            <a:r>
              <a:rPr lang="en-US" smtClean="0"/>
              <a:t>Quinto nivel</a:t>
            </a:r>
            <a:endParaRPr kumimoji="0" lang="en-US"/>
          </a:p>
        </p:txBody>
      </p:sp>
      <p:sp>
        <p:nvSpPr>
          <p:cNvPr id="6" name="Marcador de contenid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Haga clic para modificar el estilo de texto del patrón</a:t>
            </a:r>
          </a:p>
          <a:p>
            <a:pPr lvl="1" eaLnBrk="1" latinLnBrk="0" hangingPunct="1"/>
            <a:r>
              <a:rPr lang="en-US" smtClean="0"/>
              <a:t>Segundo nivel</a:t>
            </a:r>
          </a:p>
          <a:p>
            <a:pPr lvl="2" eaLnBrk="1" latinLnBrk="0" hangingPunct="1"/>
            <a:r>
              <a:rPr lang="en-US" smtClean="0"/>
              <a:t>Tercer nivel</a:t>
            </a:r>
          </a:p>
          <a:p>
            <a:pPr lvl="3" eaLnBrk="1" latinLnBrk="0" hangingPunct="1"/>
            <a:r>
              <a:rPr lang="en-US" smtClean="0"/>
              <a:t>Cuarto nivel</a:t>
            </a:r>
          </a:p>
          <a:p>
            <a:pPr lvl="4" eaLnBrk="1" latinLnBrk="0" hangingPunct="1"/>
            <a:r>
              <a:rPr lang="en-US" smtClean="0"/>
              <a:t>Quinto nivel</a:t>
            </a:r>
            <a:endParaRPr kumimoji="0" lang="en-US"/>
          </a:p>
        </p:txBody>
      </p:sp>
      <p:sp>
        <p:nvSpPr>
          <p:cNvPr id="7" name="Marcador de fecha 6"/>
          <p:cNvSpPr>
            <a:spLocks noGrp="1"/>
          </p:cNvSpPr>
          <p:nvPr>
            <p:ph type="dt" sz="half" idx="10"/>
          </p:nvPr>
        </p:nvSpPr>
        <p:spPr/>
        <p:txBody>
          <a:bodyPr/>
          <a:lstStyle/>
          <a:p>
            <a:fld id="{94D45193-BA73-C048-9AA5-0C4D3A14D640}" type="datetimeFigureOut">
              <a:rPr lang="es-ES" smtClean="0"/>
              <a:t>03/06/11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45945CB-407F-3F49-9607-417ABA3135A0}" type="slidenum">
              <a:rPr lang="es-ES" smtClean="0"/>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320"/>
            <a:ext cx="7470648" cy="1143000"/>
          </a:xfrm>
        </p:spPr>
        <p:txBody>
          <a:bodyPr anchor="ctr"/>
          <a:lstStyle>
            <a:lvl1pPr algn="l">
              <a:defRPr sz="4600"/>
            </a:lvl1pPr>
          </a:lstStyle>
          <a:p>
            <a:r>
              <a:rPr kumimoji="0" lang="en-US" smtClean="0"/>
              <a:t>Clic para editar título</a:t>
            </a:r>
            <a:endParaRPr kumimoji="0" lang="en-US"/>
          </a:p>
        </p:txBody>
      </p:sp>
      <p:sp>
        <p:nvSpPr>
          <p:cNvPr id="7" name="Marcador de fecha 6"/>
          <p:cNvSpPr>
            <a:spLocks noGrp="1"/>
          </p:cNvSpPr>
          <p:nvPr>
            <p:ph type="dt" sz="half" idx="10"/>
          </p:nvPr>
        </p:nvSpPr>
        <p:spPr/>
        <p:txBody>
          <a:bodyPr/>
          <a:lstStyle/>
          <a:p>
            <a:fld id="{94D45193-BA73-C048-9AA5-0C4D3A14D640}" type="datetimeFigureOut">
              <a:rPr lang="es-ES" smtClean="0"/>
              <a:t>03/06/11</a:t>
            </a:fld>
            <a:endParaRPr lang="es-ES"/>
          </a:p>
        </p:txBody>
      </p:sp>
      <p:sp>
        <p:nvSpPr>
          <p:cNvPr id="8" name="Marcador de número de diapositiva 7"/>
          <p:cNvSpPr>
            <a:spLocks noGrp="1"/>
          </p:cNvSpPr>
          <p:nvPr>
            <p:ph type="sldNum" sz="quarter" idx="11"/>
          </p:nvPr>
        </p:nvSpPr>
        <p:spPr/>
        <p:txBody>
          <a:bodyPr/>
          <a:lstStyle/>
          <a:p>
            <a:fld id="{045945CB-407F-3F49-9607-417ABA3135A0}" type="slidenum">
              <a:rPr lang="es-ES" smtClean="0"/>
              <a:t>‹Nr.›</a:t>
            </a:fld>
            <a:endParaRPr lang="es-ES"/>
          </a:p>
        </p:txBody>
      </p:sp>
      <p:sp>
        <p:nvSpPr>
          <p:cNvPr id="9" name="Marcador de pie de página 8"/>
          <p:cNvSpPr>
            <a:spLocks noGrp="1"/>
          </p:cNvSpPr>
          <p:nvPr>
            <p:ph type="ftr" sz="quarter" idx="12"/>
          </p:nvPr>
        </p:nvSpPr>
        <p:spPr/>
        <p:txBody>
          <a:body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4D45193-BA73-C048-9AA5-0C4D3A14D640}" type="datetimeFigureOut">
              <a:rPr lang="es-ES" smtClean="0"/>
              <a:t>03/06/11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45945CB-407F-3F49-9607-417ABA3135A0}" type="slidenum">
              <a:rPr lang="es-ES" smtClean="0"/>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 para editar título</a:t>
            </a:r>
            <a:endParaRPr kumimoji="0" lang="en-US"/>
          </a:p>
        </p:txBody>
      </p:sp>
      <p:sp>
        <p:nvSpPr>
          <p:cNvPr id="3" name="Marcador de tex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Haga clic para modificar el estilo de texto del patrón</a:t>
            </a:r>
          </a:p>
        </p:txBody>
      </p:sp>
      <p:sp>
        <p:nvSpPr>
          <p:cNvPr id="4" name="Marcador de contenid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Haga clic para modificar el estilo de texto del patrón</a:t>
            </a:r>
          </a:p>
          <a:p>
            <a:pPr lvl="1" eaLnBrk="1" latinLnBrk="0" hangingPunct="1"/>
            <a:r>
              <a:rPr lang="en-US" smtClean="0"/>
              <a:t>Segundo nivel</a:t>
            </a:r>
          </a:p>
          <a:p>
            <a:pPr lvl="2" eaLnBrk="1" latinLnBrk="0" hangingPunct="1"/>
            <a:r>
              <a:rPr lang="en-US" smtClean="0"/>
              <a:t>Tercer nivel</a:t>
            </a:r>
          </a:p>
          <a:p>
            <a:pPr lvl="3" eaLnBrk="1" latinLnBrk="0" hangingPunct="1"/>
            <a:r>
              <a:rPr lang="en-US" smtClean="0"/>
              <a:t>Cuarto nivel</a:t>
            </a:r>
          </a:p>
          <a:p>
            <a:pPr lvl="4" eaLnBrk="1" latinLnBrk="0" hangingPunct="1"/>
            <a:r>
              <a:rPr lang="en-US" smtClean="0"/>
              <a:t>Quinto nivel</a:t>
            </a:r>
            <a:endParaRPr kumimoji="0" lang="en-US"/>
          </a:p>
        </p:txBody>
      </p:sp>
      <p:sp>
        <p:nvSpPr>
          <p:cNvPr id="5" name="Marcador de fecha 4"/>
          <p:cNvSpPr>
            <a:spLocks noGrp="1"/>
          </p:cNvSpPr>
          <p:nvPr>
            <p:ph type="dt" sz="half" idx="10"/>
          </p:nvPr>
        </p:nvSpPr>
        <p:spPr/>
        <p:txBody>
          <a:bodyPr/>
          <a:lstStyle/>
          <a:p>
            <a:fld id="{94D45193-BA73-C048-9AA5-0C4D3A14D640}" type="datetimeFigureOut">
              <a:rPr lang="es-ES" smtClean="0"/>
              <a:t>03/06/11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a:xfrm>
            <a:off x="8156448" y="6422064"/>
            <a:ext cx="762000" cy="365125"/>
          </a:xfrm>
        </p:spPr>
        <p:txBody>
          <a:bodyPr/>
          <a:lstStyle/>
          <a:p>
            <a:fld id="{045945CB-407F-3F49-9607-417ABA3135A0}" type="slidenum">
              <a:rPr lang="es-ES" smtClean="0"/>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 para editar título</a:t>
            </a:r>
            <a:endParaRPr kumimoji="0" lang="en-US"/>
          </a:p>
        </p:txBody>
      </p:sp>
      <p:sp>
        <p:nvSpPr>
          <p:cNvPr id="3" name="Marcador de posición de imagen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Arrastre la imagen al marcador de posición o haga clic en el icono para agregar</a:t>
            </a:r>
            <a:endParaRPr kumimoji="0" lang="en-US" dirty="0"/>
          </a:p>
        </p:txBody>
      </p:sp>
      <p:sp>
        <p:nvSpPr>
          <p:cNvPr id="4" name="Marcador de tex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Haga clic para modificar el estilo de texto del patrón</a:t>
            </a:r>
          </a:p>
        </p:txBody>
      </p:sp>
      <p:sp>
        <p:nvSpPr>
          <p:cNvPr id="5" name="Marcador de fecha 4"/>
          <p:cNvSpPr>
            <a:spLocks noGrp="1"/>
          </p:cNvSpPr>
          <p:nvPr>
            <p:ph type="dt" sz="half" idx="10"/>
          </p:nvPr>
        </p:nvSpPr>
        <p:spPr>
          <a:xfrm>
            <a:off x="457200" y="6422064"/>
            <a:ext cx="2133600" cy="365125"/>
          </a:xfrm>
        </p:spPr>
        <p:txBody>
          <a:bodyPr/>
          <a:lstStyle/>
          <a:p>
            <a:fld id="{94D45193-BA73-C048-9AA5-0C4D3A14D640}" type="datetimeFigureOut">
              <a:rPr lang="es-ES" smtClean="0"/>
              <a:t>03/06/11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45945CB-407F-3F49-9607-417ABA3135A0}" type="slidenum">
              <a:rPr lang="es-ES" smtClean="0"/>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a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a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Marcador de títu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 para editar título</a:t>
            </a:r>
            <a:endParaRPr kumimoji="0" lang="en-US"/>
          </a:p>
        </p:txBody>
      </p:sp>
      <p:sp>
        <p:nvSpPr>
          <p:cNvPr id="30" name="Marcador de tex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Haga clic para modificar el estilo de texto del patrón</a:t>
            </a:r>
          </a:p>
          <a:p>
            <a:pPr lvl="1" eaLnBrk="1" latinLnBrk="0" hangingPunct="1"/>
            <a:r>
              <a:rPr kumimoji="0" lang="en-US" smtClean="0"/>
              <a:t>Segundo nivel</a:t>
            </a:r>
          </a:p>
          <a:p>
            <a:pPr lvl="2" eaLnBrk="1" latinLnBrk="0" hangingPunct="1"/>
            <a:r>
              <a:rPr kumimoji="0" lang="en-US" smtClean="0"/>
              <a:t>Tercer nivel</a:t>
            </a:r>
          </a:p>
          <a:p>
            <a:pPr lvl="3" eaLnBrk="1" latinLnBrk="0" hangingPunct="1"/>
            <a:r>
              <a:rPr kumimoji="0" lang="en-US" smtClean="0"/>
              <a:t>Cuarto nivel</a:t>
            </a:r>
          </a:p>
          <a:p>
            <a:pPr lvl="4" eaLnBrk="1" latinLnBrk="0" hangingPunct="1"/>
            <a:r>
              <a:rPr kumimoji="0" lang="en-US" smtClean="0"/>
              <a:t>Quinto nivel</a:t>
            </a:r>
            <a:endParaRPr kumimoji="0" lang="en-US"/>
          </a:p>
        </p:txBody>
      </p:sp>
      <p:sp>
        <p:nvSpPr>
          <p:cNvPr id="10" name="Marcador de fech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4D45193-BA73-C048-9AA5-0C4D3A14D640}" type="datetimeFigureOut">
              <a:rPr lang="es-ES" smtClean="0"/>
              <a:t>03/06/11</a:t>
            </a:fld>
            <a:endParaRPr lang="es-ES"/>
          </a:p>
        </p:txBody>
      </p:sp>
      <p:sp>
        <p:nvSpPr>
          <p:cNvPr id="22" name="Marcador de pie de página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S"/>
          </a:p>
        </p:txBody>
      </p:sp>
      <p:sp>
        <p:nvSpPr>
          <p:cNvPr id="18" name="Marcador de número de diapositiva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45945CB-407F-3F49-9607-417ABA3135A0}" type="slidenum">
              <a:rPr lang="es-ES" smtClean="0"/>
              <a:t>‹Nr.›</a:t>
            </a:fld>
            <a:endParaRPr lang="es-ES"/>
          </a:p>
        </p:txBody>
      </p:sp>
    </p:spTree>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edscape.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358345"/>
            <a:ext cx="7772400" cy="1470025"/>
          </a:xfrm>
        </p:spPr>
        <p:txBody>
          <a:bodyPr>
            <a:normAutofit fontScale="90000"/>
          </a:bodyPr>
          <a:lstStyle/>
          <a:p>
            <a:r>
              <a:rPr lang="es-ES" dirty="0" smtClean="0"/>
              <a:t>Existe un perfil hormonal ideal en el estudio de la pareja infértil?</a:t>
            </a:r>
            <a:endParaRPr lang="es-ES" dirty="0"/>
          </a:p>
        </p:txBody>
      </p:sp>
      <p:sp>
        <p:nvSpPr>
          <p:cNvPr id="3" name="Subtítulo 2"/>
          <p:cNvSpPr>
            <a:spLocks noGrp="1"/>
          </p:cNvSpPr>
          <p:nvPr>
            <p:ph type="subTitle" idx="1"/>
          </p:nvPr>
        </p:nvSpPr>
        <p:spPr>
          <a:xfrm>
            <a:off x="1504494" y="5300344"/>
            <a:ext cx="6400800" cy="1752600"/>
          </a:xfrm>
        </p:spPr>
        <p:txBody>
          <a:bodyPr>
            <a:normAutofit/>
          </a:bodyPr>
          <a:lstStyle/>
          <a:p>
            <a:pPr algn="ctr"/>
            <a:r>
              <a:rPr lang="es-ES" sz="2400" dirty="0" smtClean="0"/>
              <a:t>Dr. Luis Enrique Pérez Sánchez.</a:t>
            </a:r>
          </a:p>
          <a:p>
            <a:pPr algn="ctr"/>
            <a:r>
              <a:rPr lang="es-ES" sz="2400" dirty="0" smtClean="0"/>
              <a:t>Clínica El </a:t>
            </a:r>
            <a:r>
              <a:rPr lang="es-ES" sz="2400" dirty="0" err="1" smtClean="0"/>
              <a:t>Avila</a:t>
            </a:r>
            <a:r>
              <a:rPr lang="es-ES" sz="2400" dirty="0" smtClean="0"/>
              <a:t>. Caracas.</a:t>
            </a:r>
          </a:p>
          <a:p>
            <a:pPr algn="ctr"/>
            <a:r>
              <a:rPr lang="es-ES" sz="2400" dirty="0" smtClean="0"/>
              <a:t>Junio/2011</a:t>
            </a:r>
          </a:p>
          <a:p>
            <a:pPr algn="ctr"/>
            <a:endParaRPr lang="es-ES" sz="2400" dirty="0" smtClean="0"/>
          </a:p>
        </p:txBody>
      </p:sp>
      <p:sp>
        <p:nvSpPr>
          <p:cNvPr id="4" name="CuadroTexto 3"/>
          <p:cNvSpPr txBox="1"/>
          <p:nvPr/>
        </p:nvSpPr>
        <p:spPr>
          <a:xfrm>
            <a:off x="685800" y="748885"/>
            <a:ext cx="8122398" cy="707886"/>
          </a:xfrm>
          <a:prstGeom prst="rect">
            <a:avLst/>
          </a:prstGeom>
          <a:noFill/>
        </p:spPr>
        <p:txBody>
          <a:bodyPr wrap="square" rtlCol="0">
            <a:spAutoFit/>
          </a:bodyPr>
          <a:lstStyle/>
          <a:p>
            <a:pPr algn="ctr"/>
            <a:r>
              <a:rPr lang="es-ES" sz="2000" dirty="0" smtClean="0"/>
              <a:t>III CONGRESO DE LA ASOCIACION VENEZOLANA DE MEDICINA REPRODUCTIVA Y EMBRIOLOGIA</a:t>
            </a:r>
            <a:endParaRPr lang="es-ES" sz="2000" dirty="0"/>
          </a:p>
        </p:txBody>
      </p:sp>
    </p:spTree>
    <p:extLst>
      <p:ext uri="{BB962C8B-B14F-4D97-AF65-F5344CB8AC3E}">
        <p14:creationId xmlns:p14="http://schemas.microsoft.com/office/powerpoint/2010/main" val="2580239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0130" y="274638"/>
            <a:ext cx="7467600" cy="1143000"/>
          </a:xfrm>
        </p:spPr>
        <p:txBody>
          <a:bodyPr/>
          <a:lstStyle/>
          <a:p>
            <a:pPr algn="ctr"/>
            <a:r>
              <a:rPr lang="es-ES" dirty="0" smtClean="0"/>
              <a:t>Reserva </a:t>
            </a:r>
            <a:r>
              <a:rPr lang="es-ES" dirty="0" smtClean="0"/>
              <a:t>Ovárica</a:t>
            </a:r>
            <a:endParaRPr lang="es-ES" dirty="0"/>
          </a:p>
        </p:txBody>
      </p:sp>
      <p:sp>
        <p:nvSpPr>
          <p:cNvPr id="3" name="Marcador de contenido 2"/>
          <p:cNvSpPr>
            <a:spLocks noGrp="1"/>
          </p:cNvSpPr>
          <p:nvPr>
            <p:ph idx="1"/>
          </p:nvPr>
        </p:nvSpPr>
        <p:spPr>
          <a:xfrm>
            <a:off x="457200" y="1600200"/>
            <a:ext cx="8229600" cy="5059732"/>
          </a:xfrm>
        </p:spPr>
        <p:txBody>
          <a:bodyPr>
            <a:normAutofit/>
          </a:bodyPr>
          <a:lstStyle/>
          <a:p>
            <a:pPr algn="just"/>
            <a:r>
              <a:rPr lang="es-ES" sz="2400" dirty="0" smtClean="0"/>
              <a:t>Es esencialmente una función biológica mas que cronológica</a:t>
            </a:r>
          </a:p>
          <a:p>
            <a:pPr algn="just"/>
            <a:r>
              <a:rPr lang="es-ES" sz="2400" dirty="0" smtClean="0"/>
              <a:t>Cameron en 1988 descubrió que existe discrepancia entre la edad cronológica y la denominada edad biológica o gonadal </a:t>
            </a:r>
          </a:p>
          <a:p>
            <a:pPr algn="just"/>
            <a:r>
              <a:rPr lang="es-ES" sz="2400" dirty="0" smtClean="0"/>
              <a:t>Por esta discrepancia se hacen necesarios marcadores o </a:t>
            </a:r>
            <a:r>
              <a:rPr lang="es-ES" sz="2400" dirty="0" err="1" smtClean="0"/>
              <a:t>tests</a:t>
            </a:r>
            <a:r>
              <a:rPr lang="es-ES" sz="2400" dirty="0" smtClean="0"/>
              <a:t> independientes de la edad</a:t>
            </a:r>
          </a:p>
          <a:p>
            <a:pPr algn="just"/>
            <a:endParaRPr lang="es-ES" sz="2400" dirty="0" smtClean="0"/>
          </a:p>
        </p:txBody>
      </p:sp>
      <p:sp>
        <p:nvSpPr>
          <p:cNvPr id="4" name="CuadroTexto 3"/>
          <p:cNvSpPr txBox="1"/>
          <p:nvPr/>
        </p:nvSpPr>
        <p:spPr>
          <a:xfrm>
            <a:off x="385044" y="6046296"/>
            <a:ext cx="8504605" cy="523220"/>
          </a:xfrm>
          <a:prstGeom prst="rect">
            <a:avLst/>
          </a:prstGeom>
          <a:noFill/>
        </p:spPr>
        <p:txBody>
          <a:bodyPr wrap="square" rtlCol="0">
            <a:spAutoFit/>
          </a:bodyPr>
          <a:lstStyle/>
          <a:p>
            <a:pPr algn="just"/>
            <a:r>
              <a:rPr lang="es-ES" sz="1400" dirty="0" err="1" smtClean="0"/>
              <a:t>Peñarrubia</a:t>
            </a:r>
            <a:r>
              <a:rPr lang="es-ES" sz="1400" dirty="0" smtClean="0"/>
              <a:t> J, y cols. Concepto de reserva ovárica. Valoración endocrinológica y ecográfica. En: Callejo, </a:t>
            </a:r>
            <a:r>
              <a:rPr lang="es-ES" sz="1400" dirty="0" err="1" smtClean="0"/>
              <a:t>Coroleu</a:t>
            </a:r>
            <a:r>
              <a:rPr lang="es-ES" sz="1400" dirty="0" smtClean="0"/>
              <a:t>. Fallo Ovárico Prematuro. Madrid 2008. Edit. Medica Panamericana. 77.</a:t>
            </a:r>
            <a:endParaRPr lang="es-ES" sz="1400" dirty="0"/>
          </a:p>
        </p:txBody>
      </p:sp>
    </p:spTree>
    <p:extLst>
      <p:ext uri="{BB962C8B-B14F-4D97-AF65-F5344CB8AC3E}">
        <p14:creationId xmlns:p14="http://schemas.microsoft.com/office/powerpoint/2010/main" val="2494205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986088" y="692150"/>
            <a:ext cx="27286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s-ES" dirty="0"/>
              <a:t>Envejecimiento ovárico</a:t>
            </a:r>
          </a:p>
        </p:txBody>
      </p:sp>
      <p:sp>
        <p:nvSpPr>
          <p:cNvPr id="2053" name="Text Box 5"/>
          <p:cNvSpPr txBox="1">
            <a:spLocks noChangeArrowheads="1"/>
          </p:cNvSpPr>
          <p:nvPr/>
        </p:nvSpPr>
        <p:spPr bwMode="auto">
          <a:xfrm>
            <a:off x="827088" y="1341438"/>
            <a:ext cx="1584325" cy="366712"/>
          </a:xfrm>
          <a:prstGeom prst="rect">
            <a:avLst/>
          </a:prstGeom>
          <a:noFill/>
          <a:ln>
            <a:noFill/>
          </a:ln>
          <a:effectLst>
            <a:glow rad="76200">
              <a:schemeClr val="bg2">
                <a:alpha val="50000"/>
              </a:schemeClr>
            </a:glow>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s-ES" dirty="0"/>
              <a:t>Pool folicular</a:t>
            </a:r>
          </a:p>
        </p:txBody>
      </p:sp>
      <p:sp>
        <p:nvSpPr>
          <p:cNvPr id="2054" name="Text Box 6"/>
          <p:cNvSpPr txBox="1">
            <a:spLocks noChangeArrowheads="1"/>
          </p:cNvSpPr>
          <p:nvPr/>
        </p:nvSpPr>
        <p:spPr bwMode="auto">
          <a:xfrm>
            <a:off x="6239065" y="1273521"/>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ES"/>
              <a:t>Función célula granulosa</a:t>
            </a:r>
          </a:p>
        </p:txBody>
      </p:sp>
      <p:sp>
        <p:nvSpPr>
          <p:cNvPr id="2055" name="Text Box 7"/>
          <p:cNvSpPr txBox="1">
            <a:spLocks noChangeArrowheads="1"/>
          </p:cNvSpPr>
          <p:nvPr/>
        </p:nvSpPr>
        <p:spPr bwMode="auto">
          <a:xfrm>
            <a:off x="1073285" y="2363055"/>
            <a:ext cx="719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ES"/>
              <a:t>RFA</a:t>
            </a:r>
          </a:p>
        </p:txBody>
      </p:sp>
      <p:sp>
        <p:nvSpPr>
          <p:cNvPr id="2056" name="Text Box 8"/>
          <p:cNvSpPr txBox="1">
            <a:spLocks noChangeArrowheads="1"/>
          </p:cNvSpPr>
          <p:nvPr/>
        </p:nvSpPr>
        <p:spPr bwMode="auto">
          <a:xfrm>
            <a:off x="3276600" y="2060413"/>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ES"/>
              <a:t>Inhibinas (B)</a:t>
            </a:r>
          </a:p>
        </p:txBody>
      </p:sp>
      <p:sp>
        <p:nvSpPr>
          <p:cNvPr id="2057" name="Text Box 9"/>
          <p:cNvSpPr txBox="1">
            <a:spLocks noChangeArrowheads="1"/>
          </p:cNvSpPr>
          <p:nvPr/>
        </p:nvSpPr>
        <p:spPr bwMode="auto">
          <a:xfrm>
            <a:off x="6979045" y="2363768"/>
            <a:ext cx="90040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s-ES" dirty="0"/>
              <a:t>HAM</a:t>
            </a:r>
          </a:p>
        </p:txBody>
      </p:sp>
      <p:sp>
        <p:nvSpPr>
          <p:cNvPr id="2058" name="Text Box 10"/>
          <p:cNvSpPr txBox="1">
            <a:spLocks noChangeArrowheads="1"/>
          </p:cNvSpPr>
          <p:nvPr/>
        </p:nvSpPr>
        <p:spPr bwMode="auto">
          <a:xfrm>
            <a:off x="3146569" y="3070366"/>
            <a:ext cx="19446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ES" dirty="0"/>
              <a:t>FSH (</a:t>
            </a:r>
            <a:r>
              <a:rPr lang="es-ES" dirty="0" err="1" smtClean="0"/>
              <a:t>interciclo</a:t>
            </a:r>
            <a:r>
              <a:rPr lang="es-ES" dirty="0"/>
              <a:t>)</a:t>
            </a:r>
          </a:p>
        </p:txBody>
      </p:sp>
      <p:sp>
        <p:nvSpPr>
          <p:cNvPr id="2059" name="Text Box 11"/>
          <p:cNvSpPr txBox="1">
            <a:spLocks noChangeArrowheads="1"/>
          </p:cNvSpPr>
          <p:nvPr/>
        </p:nvSpPr>
        <p:spPr bwMode="auto">
          <a:xfrm>
            <a:off x="2915932" y="4173963"/>
            <a:ext cx="4176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ES" dirty="0"/>
              <a:t>Reclutamiento folicular precoz</a:t>
            </a:r>
          </a:p>
        </p:txBody>
      </p:sp>
      <p:sp>
        <p:nvSpPr>
          <p:cNvPr id="2060" name="Text Box 12"/>
          <p:cNvSpPr txBox="1">
            <a:spLocks noChangeArrowheads="1"/>
          </p:cNvSpPr>
          <p:nvPr/>
        </p:nvSpPr>
        <p:spPr bwMode="auto">
          <a:xfrm>
            <a:off x="308847" y="4159534"/>
            <a:ext cx="2087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ES" dirty="0"/>
              <a:t>Precoz E</a:t>
            </a:r>
            <a:r>
              <a:rPr lang="es-ES" baseline="-25000" dirty="0"/>
              <a:t>2</a:t>
            </a:r>
            <a:r>
              <a:rPr lang="es-ES" dirty="0"/>
              <a:t> (basal)</a:t>
            </a:r>
          </a:p>
        </p:txBody>
      </p:sp>
      <p:sp>
        <p:nvSpPr>
          <p:cNvPr id="2061" name="Text Box 13"/>
          <p:cNvSpPr txBox="1">
            <a:spLocks noChangeArrowheads="1"/>
          </p:cNvSpPr>
          <p:nvPr/>
        </p:nvSpPr>
        <p:spPr bwMode="auto">
          <a:xfrm>
            <a:off x="6904890" y="4151213"/>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ES" dirty="0"/>
              <a:t>Ovulación precoz</a:t>
            </a:r>
          </a:p>
        </p:txBody>
      </p:sp>
      <p:sp>
        <p:nvSpPr>
          <p:cNvPr id="2062" name="Text Box 14"/>
          <p:cNvSpPr txBox="1">
            <a:spLocks noChangeArrowheads="1"/>
          </p:cNvSpPr>
          <p:nvPr/>
        </p:nvSpPr>
        <p:spPr bwMode="auto">
          <a:xfrm>
            <a:off x="2855550" y="5297639"/>
            <a:ext cx="3025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ES" dirty="0"/>
              <a:t>Acortamiento fase folicular</a:t>
            </a:r>
          </a:p>
        </p:txBody>
      </p:sp>
      <p:sp>
        <p:nvSpPr>
          <p:cNvPr id="2063" name="Text Box 15"/>
          <p:cNvSpPr txBox="1">
            <a:spLocks noChangeArrowheads="1"/>
          </p:cNvSpPr>
          <p:nvPr/>
        </p:nvSpPr>
        <p:spPr bwMode="auto">
          <a:xfrm>
            <a:off x="6294695" y="5678782"/>
            <a:ext cx="24795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s-ES"/>
              <a:t>Insuficiencia luteínica</a:t>
            </a:r>
          </a:p>
        </p:txBody>
      </p:sp>
      <p:sp>
        <p:nvSpPr>
          <p:cNvPr id="2064" name="Text Box 16"/>
          <p:cNvSpPr txBox="1">
            <a:spLocks noChangeArrowheads="1"/>
          </p:cNvSpPr>
          <p:nvPr/>
        </p:nvSpPr>
        <p:spPr bwMode="auto">
          <a:xfrm>
            <a:off x="3146569" y="6209915"/>
            <a:ext cx="3025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ES" dirty="0"/>
              <a:t>Acortamiento del ciclo</a:t>
            </a:r>
          </a:p>
        </p:txBody>
      </p:sp>
      <p:sp>
        <p:nvSpPr>
          <p:cNvPr id="2" name="Datos 1"/>
          <p:cNvSpPr/>
          <p:nvPr/>
        </p:nvSpPr>
        <p:spPr>
          <a:xfrm>
            <a:off x="2425692" y="692150"/>
            <a:ext cx="3701924" cy="366713"/>
          </a:xfrm>
          <a:prstGeom prst="flowChartInputOutput">
            <a:avLst/>
          </a:prstGeom>
          <a:noFill/>
          <a:ln>
            <a:solidFill>
              <a:schemeClr val="bg1"/>
            </a:solidFill>
          </a:ln>
          <a:effectLst>
            <a:glow rad="70000">
              <a:schemeClr val="bg2">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Proceso 2"/>
          <p:cNvSpPr/>
          <p:nvPr/>
        </p:nvSpPr>
        <p:spPr>
          <a:xfrm>
            <a:off x="827088" y="1341438"/>
            <a:ext cx="1584325" cy="366712"/>
          </a:xfrm>
          <a:prstGeom prst="flowChartProcess">
            <a:avLst/>
          </a:prstGeom>
          <a:noFill/>
          <a:ln>
            <a:solidFill>
              <a:schemeClr val="bg1"/>
            </a:solidFill>
          </a:ln>
          <a:effectLst>
            <a:glow rad="70000">
              <a:schemeClr val="bg2">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Proceso 17"/>
          <p:cNvSpPr/>
          <p:nvPr/>
        </p:nvSpPr>
        <p:spPr>
          <a:xfrm>
            <a:off x="878471" y="2388394"/>
            <a:ext cx="939865" cy="366712"/>
          </a:xfrm>
          <a:prstGeom prst="flowChartProcess">
            <a:avLst/>
          </a:prstGeom>
          <a:noFill/>
          <a:ln>
            <a:solidFill>
              <a:schemeClr val="bg1"/>
            </a:solidFill>
          </a:ln>
          <a:effectLst>
            <a:glow rad="70000">
              <a:schemeClr val="bg2">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Proceso 18"/>
          <p:cNvSpPr/>
          <p:nvPr/>
        </p:nvSpPr>
        <p:spPr>
          <a:xfrm>
            <a:off x="3146569" y="2093936"/>
            <a:ext cx="1584325" cy="366712"/>
          </a:xfrm>
          <a:prstGeom prst="flowChartProcess">
            <a:avLst/>
          </a:prstGeom>
          <a:noFill/>
          <a:ln>
            <a:solidFill>
              <a:schemeClr val="bg1"/>
            </a:solidFill>
          </a:ln>
          <a:effectLst>
            <a:glow rad="70000">
              <a:schemeClr val="bg2">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0" name="Proceso 19"/>
          <p:cNvSpPr/>
          <p:nvPr/>
        </p:nvSpPr>
        <p:spPr>
          <a:xfrm>
            <a:off x="6272339" y="1323617"/>
            <a:ext cx="2712934" cy="366712"/>
          </a:xfrm>
          <a:prstGeom prst="flowChartProcess">
            <a:avLst/>
          </a:prstGeom>
          <a:noFill/>
          <a:ln>
            <a:solidFill>
              <a:schemeClr val="bg1"/>
            </a:solidFill>
          </a:ln>
          <a:effectLst>
            <a:glow rad="70000">
              <a:schemeClr val="bg2">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1" name="Proceso 20"/>
          <p:cNvSpPr/>
          <p:nvPr/>
        </p:nvSpPr>
        <p:spPr>
          <a:xfrm>
            <a:off x="6798603" y="2388394"/>
            <a:ext cx="935037" cy="366712"/>
          </a:xfrm>
          <a:prstGeom prst="flowChartProcess">
            <a:avLst/>
          </a:prstGeom>
          <a:noFill/>
          <a:ln>
            <a:solidFill>
              <a:schemeClr val="bg1"/>
            </a:solidFill>
          </a:ln>
          <a:effectLst>
            <a:glow rad="70000">
              <a:schemeClr val="bg2">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2" name="Proceso 21"/>
          <p:cNvSpPr/>
          <p:nvPr/>
        </p:nvSpPr>
        <p:spPr>
          <a:xfrm>
            <a:off x="3057584" y="3074988"/>
            <a:ext cx="2090737" cy="366712"/>
          </a:xfrm>
          <a:prstGeom prst="flowChartProcess">
            <a:avLst/>
          </a:prstGeom>
          <a:noFill/>
          <a:ln>
            <a:solidFill>
              <a:schemeClr val="bg1"/>
            </a:solidFill>
          </a:ln>
          <a:effectLst>
            <a:glow rad="70000">
              <a:schemeClr val="bg2">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3" name="Proceso 22"/>
          <p:cNvSpPr/>
          <p:nvPr/>
        </p:nvSpPr>
        <p:spPr>
          <a:xfrm>
            <a:off x="331919" y="4180073"/>
            <a:ext cx="1905750" cy="366712"/>
          </a:xfrm>
          <a:prstGeom prst="flowChartProcess">
            <a:avLst/>
          </a:prstGeom>
          <a:noFill/>
          <a:ln>
            <a:solidFill>
              <a:schemeClr val="bg1"/>
            </a:solidFill>
          </a:ln>
          <a:effectLst>
            <a:glow rad="70000">
              <a:schemeClr val="bg2">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4" name="Proceso 23"/>
          <p:cNvSpPr/>
          <p:nvPr/>
        </p:nvSpPr>
        <p:spPr>
          <a:xfrm>
            <a:off x="2670605" y="4188394"/>
            <a:ext cx="3633262" cy="366712"/>
          </a:xfrm>
          <a:prstGeom prst="flowChartProcess">
            <a:avLst/>
          </a:prstGeom>
          <a:noFill/>
          <a:ln>
            <a:solidFill>
              <a:schemeClr val="bg1"/>
            </a:solidFill>
          </a:ln>
          <a:effectLst>
            <a:glow rad="70000">
              <a:schemeClr val="bg2">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5" name="Proceso 24"/>
          <p:cNvSpPr/>
          <p:nvPr/>
        </p:nvSpPr>
        <p:spPr>
          <a:xfrm>
            <a:off x="6821791" y="4169096"/>
            <a:ext cx="2126643" cy="366712"/>
          </a:xfrm>
          <a:prstGeom prst="flowChartProcess">
            <a:avLst/>
          </a:prstGeom>
          <a:noFill/>
          <a:ln>
            <a:solidFill>
              <a:schemeClr val="bg1"/>
            </a:solidFill>
          </a:ln>
          <a:effectLst>
            <a:glow rad="70000">
              <a:schemeClr val="bg2">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6" name="Proceso 25"/>
          <p:cNvSpPr/>
          <p:nvPr/>
        </p:nvSpPr>
        <p:spPr>
          <a:xfrm>
            <a:off x="2826688" y="5312070"/>
            <a:ext cx="2905198" cy="366712"/>
          </a:xfrm>
          <a:prstGeom prst="flowChartProcess">
            <a:avLst/>
          </a:prstGeom>
          <a:noFill/>
          <a:ln>
            <a:solidFill>
              <a:schemeClr val="bg1"/>
            </a:solidFill>
          </a:ln>
          <a:effectLst>
            <a:glow rad="70000">
              <a:schemeClr val="bg2">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7" name="Proceso 26"/>
          <p:cNvSpPr/>
          <p:nvPr/>
        </p:nvSpPr>
        <p:spPr>
          <a:xfrm>
            <a:off x="6170736" y="5697446"/>
            <a:ext cx="2623806" cy="366712"/>
          </a:xfrm>
          <a:prstGeom prst="flowChartProcess">
            <a:avLst/>
          </a:prstGeom>
          <a:noFill/>
          <a:ln>
            <a:solidFill>
              <a:schemeClr val="bg1"/>
            </a:solidFill>
          </a:ln>
          <a:effectLst>
            <a:glow rad="70000">
              <a:schemeClr val="bg2">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8" name="Proceso 27"/>
          <p:cNvSpPr/>
          <p:nvPr/>
        </p:nvSpPr>
        <p:spPr>
          <a:xfrm>
            <a:off x="3057584" y="6225892"/>
            <a:ext cx="2628324" cy="366712"/>
          </a:xfrm>
          <a:prstGeom prst="flowChartProcess">
            <a:avLst/>
          </a:prstGeom>
          <a:noFill/>
          <a:ln>
            <a:solidFill>
              <a:schemeClr val="bg1"/>
            </a:solidFill>
          </a:ln>
          <a:effectLst>
            <a:glow rad="70000">
              <a:schemeClr val="bg2">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298812" y="822527"/>
            <a:ext cx="11268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ector recto 6"/>
          <p:cNvCxnSpPr/>
          <p:nvPr/>
        </p:nvCxnSpPr>
        <p:spPr>
          <a:xfrm>
            <a:off x="6127616" y="822527"/>
            <a:ext cx="130447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ector recto de flecha 8"/>
          <p:cNvCxnSpPr/>
          <p:nvPr/>
        </p:nvCxnSpPr>
        <p:spPr>
          <a:xfrm>
            <a:off x="7432093" y="822527"/>
            <a:ext cx="0" cy="4509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ector recto de flecha 10"/>
          <p:cNvCxnSpPr/>
          <p:nvPr/>
        </p:nvCxnSpPr>
        <p:spPr>
          <a:xfrm>
            <a:off x="1298812" y="822527"/>
            <a:ext cx="0" cy="4509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ector recto de flecha 12"/>
          <p:cNvCxnSpPr/>
          <p:nvPr/>
        </p:nvCxnSpPr>
        <p:spPr>
          <a:xfrm>
            <a:off x="2612881" y="1471890"/>
            <a:ext cx="1225832" cy="1827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onector recto de flecha 14"/>
          <p:cNvCxnSpPr/>
          <p:nvPr/>
        </p:nvCxnSpPr>
        <p:spPr>
          <a:xfrm flipH="1">
            <a:off x="4127337" y="1456878"/>
            <a:ext cx="1705566" cy="1833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onector recto de flecha 16"/>
          <p:cNvCxnSpPr>
            <a:endCxn id="2056" idx="0"/>
          </p:cNvCxnSpPr>
          <p:nvPr/>
        </p:nvCxnSpPr>
        <p:spPr>
          <a:xfrm>
            <a:off x="4011887" y="1712384"/>
            <a:ext cx="56876" cy="348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onector recto de flecha 30"/>
          <p:cNvCxnSpPr/>
          <p:nvPr/>
        </p:nvCxnSpPr>
        <p:spPr>
          <a:xfrm>
            <a:off x="4213925" y="1784534"/>
            <a:ext cx="2222412" cy="714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51" name="Conector recto de flecha 2050"/>
          <p:cNvCxnSpPr/>
          <p:nvPr/>
        </p:nvCxnSpPr>
        <p:spPr>
          <a:xfrm>
            <a:off x="4011887" y="2528135"/>
            <a:ext cx="0" cy="4156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Conector recto de flecha 48"/>
          <p:cNvCxnSpPr/>
          <p:nvPr/>
        </p:nvCxnSpPr>
        <p:spPr>
          <a:xfrm>
            <a:off x="4034408" y="3575195"/>
            <a:ext cx="0" cy="4156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Conector recto de flecha 49"/>
          <p:cNvCxnSpPr/>
          <p:nvPr/>
        </p:nvCxnSpPr>
        <p:spPr>
          <a:xfrm>
            <a:off x="4077701" y="4699406"/>
            <a:ext cx="0" cy="4156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Conector recto de flecha 50"/>
          <p:cNvCxnSpPr/>
          <p:nvPr/>
        </p:nvCxnSpPr>
        <p:spPr>
          <a:xfrm>
            <a:off x="4129084" y="5746466"/>
            <a:ext cx="0" cy="4156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66" name="Conector recto de flecha 2065"/>
          <p:cNvCxnSpPr/>
          <p:nvPr/>
        </p:nvCxnSpPr>
        <p:spPr>
          <a:xfrm flipH="1">
            <a:off x="2295393" y="4343507"/>
            <a:ext cx="3174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69" name="Conector recto de flecha 2068"/>
          <p:cNvCxnSpPr/>
          <p:nvPr/>
        </p:nvCxnSpPr>
        <p:spPr>
          <a:xfrm>
            <a:off x="6404884" y="4357939"/>
            <a:ext cx="3215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71" name="Conector recto de flecha 2070"/>
          <p:cNvCxnSpPr/>
          <p:nvPr/>
        </p:nvCxnSpPr>
        <p:spPr>
          <a:xfrm>
            <a:off x="7677416" y="4699406"/>
            <a:ext cx="0" cy="8418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73" name="Conector recto de flecha 2072"/>
          <p:cNvCxnSpPr/>
          <p:nvPr/>
        </p:nvCxnSpPr>
        <p:spPr>
          <a:xfrm>
            <a:off x="5892721" y="5456370"/>
            <a:ext cx="14383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77" name="Conector recto de flecha 2076"/>
          <p:cNvCxnSpPr/>
          <p:nvPr/>
        </p:nvCxnSpPr>
        <p:spPr>
          <a:xfrm flipH="1">
            <a:off x="4531687" y="5903814"/>
            <a:ext cx="14693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78" name="Flecha arriba 2077"/>
          <p:cNvSpPr/>
          <p:nvPr/>
        </p:nvSpPr>
        <p:spPr>
          <a:xfrm flipH="1">
            <a:off x="2692956" y="3037273"/>
            <a:ext cx="293132" cy="399806"/>
          </a:xfrm>
          <a:prstGeom prst="up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6" name="Flecha arriba 65"/>
          <p:cNvSpPr/>
          <p:nvPr/>
        </p:nvSpPr>
        <p:spPr>
          <a:xfrm flipH="1">
            <a:off x="15715" y="4116243"/>
            <a:ext cx="293132" cy="399806"/>
          </a:xfrm>
          <a:prstGeom prst="up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079" name="Flecha abajo 2078"/>
          <p:cNvSpPr/>
          <p:nvPr/>
        </p:nvSpPr>
        <p:spPr>
          <a:xfrm>
            <a:off x="498117" y="1341438"/>
            <a:ext cx="285678" cy="371334"/>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8" name="Flecha abajo 67"/>
          <p:cNvSpPr/>
          <p:nvPr/>
        </p:nvSpPr>
        <p:spPr>
          <a:xfrm>
            <a:off x="535069" y="2388498"/>
            <a:ext cx="285678" cy="371334"/>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9" name="Flecha abajo 68"/>
          <p:cNvSpPr/>
          <p:nvPr/>
        </p:nvSpPr>
        <p:spPr>
          <a:xfrm>
            <a:off x="5947777" y="1345692"/>
            <a:ext cx="285678" cy="371334"/>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0" name="Flecha abajo 69"/>
          <p:cNvSpPr/>
          <p:nvPr/>
        </p:nvSpPr>
        <p:spPr>
          <a:xfrm>
            <a:off x="6459945" y="2400188"/>
            <a:ext cx="285678" cy="371334"/>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2" name="Flecha abajo 71"/>
          <p:cNvSpPr/>
          <p:nvPr/>
        </p:nvSpPr>
        <p:spPr>
          <a:xfrm>
            <a:off x="2817857" y="2099081"/>
            <a:ext cx="285678" cy="371334"/>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088888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6963" y="3014369"/>
            <a:ext cx="7467600" cy="1733200"/>
          </a:xfrm>
        </p:spPr>
        <p:txBody>
          <a:bodyPr/>
          <a:lstStyle/>
          <a:p>
            <a:r>
              <a:rPr lang="es-ES" dirty="0" smtClean="0"/>
              <a:t>Que parámetros debemos solicitar para medir la reserva ovárica?</a:t>
            </a:r>
            <a:endParaRPr lang="es-ES" dirty="0"/>
          </a:p>
        </p:txBody>
      </p:sp>
      <p:pic>
        <p:nvPicPr>
          <p:cNvPr id="4" name="Picture 21" descr="interroga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75" y="166109"/>
            <a:ext cx="2924175"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descr="interrogante-duda-pregun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020" y="3968326"/>
            <a:ext cx="2976442" cy="268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6284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8458" y="1340460"/>
            <a:ext cx="8476382" cy="4525963"/>
          </a:xfrm>
        </p:spPr>
        <p:txBody>
          <a:bodyPr>
            <a:normAutofit/>
          </a:bodyPr>
          <a:lstStyle/>
          <a:p>
            <a:r>
              <a:rPr lang="es-ES" dirty="0" smtClean="0"/>
              <a:t>Perfil hormonal basal (día 3 al día 5 del ciclo)</a:t>
            </a:r>
          </a:p>
          <a:p>
            <a:endParaRPr lang="es-ES" dirty="0" smtClean="0"/>
          </a:p>
          <a:p>
            <a:pPr marL="457200" lvl="1" indent="0">
              <a:buNone/>
            </a:pPr>
            <a:r>
              <a:rPr lang="es-ES" sz="2400" dirty="0" smtClean="0"/>
              <a:t>- FSH –LH</a:t>
            </a:r>
            <a:r>
              <a:rPr lang="es-ES" sz="2400" dirty="0"/>
              <a:t>	</a:t>
            </a:r>
            <a:r>
              <a:rPr lang="es-ES" sz="2400" dirty="0" smtClean="0"/>
              <a:t>		- Testosterona total</a:t>
            </a:r>
          </a:p>
          <a:p>
            <a:pPr marL="457200" lvl="1" indent="0">
              <a:buNone/>
            </a:pPr>
            <a:r>
              <a:rPr lang="es-ES" sz="2400" dirty="0" smtClean="0"/>
              <a:t>- Estradiol			- Insulina basal y PP</a:t>
            </a:r>
          </a:p>
          <a:p>
            <a:pPr marL="457200" lvl="1" indent="0">
              <a:buNone/>
            </a:pPr>
            <a:r>
              <a:rPr lang="es-ES" sz="2400" dirty="0" smtClean="0"/>
              <a:t>- DHEA-S				- Glicemia basal y PP</a:t>
            </a:r>
          </a:p>
          <a:p>
            <a:pPr marL="457200" lvl="1" indent="0">
              <a:buNone/>
            </a:pPr>
            <a:r>
              <a:rPr lang="es-ES" sz="2400" dirty="0" smtClean="0"/>
              <a:t>- Prolactina			- </a:t>
            </a:r>
            <a:r>
              <a:rPr lang="es-ES" sz="2400" dirty="0" err="1" smtClean="0"/>
              <a:t>Indice</a:t>
            </a:r>
            <a:r>
              <a:rPr lang="es-ES" sz="2400" dirty="0" smtClean="0"/>
              <a:t> de HOMA</a:t>
            </a:r>
          </a:p>
          <a:p>
            <a:pPr marL="457200" lvl="1" indent="0">
              <a:buNone/>
            </a:pPr>
            <a:r>
              <a:rPr lang="es-ES" sz="2400" dirty="0"/>
              <a:t>- Inhibina				- TSH-T</a:t>
            </a:r>
            <a:r>
              <a:rPr lang="es-ES" sz="2400" baseline="-25000" dirty="0"/>
              <a:t>3</a:t>
            </a:r>
            <a:r>
              <a:rPr lang="es-ES" sz="2400" dirty="0"/>
              <a:t>-T</a:t>
            </a:r>
            <a:r>
              <a:rPr lang="es-ES" sz="2400" baseline="-25000" dirty="0"/>
              <a:t>4</a:t>
            </a:r>
            <a:endParaRPr lang="es-ES" sz="2400" baseline="-25000" dirty="0" smtClean="0"/>
          </a:p>
          <a:p>
            <a:pPr marL="0" indent="0">
              <a:buNone/>
            </a:pPr>
            <a:r>
              <a:rPr lang="es-ES" sz="2800" dirty="0"/>
              <a:t> </a:t>
            </a:r>
            <a:r>
              <a:rPr lang="es-ES" sz="2800" dirty="0" smtClean="0"/>
              <a:t>   </a:t>
            </a:r>
            <a:r>
              <a:rPr lang="es-ES" sz="2400" dirty="0" smtClean="0"/>
              <a:t> - </a:t>
            </a:r>
            <a:r>
              <a:rPr lang="es-ES" sz="2400" dirty="0"/>
              <a:t>Hormona </a:t>
            </a:r>
            <a:r>
              <a:rPr lang="es-ES" sz="2400" dirty="0" err="1" smtClean="0"/>
              <a:t>antimulleriana</a:t>
            </a:r>
            <a:r>
              <a:rPr lang="es-ES" sz="2400" dirty="0" smtClean="0"/>
              <a:t>	- </a:t>
            </a:r>
            <a:r>
              <a:rPr lang="es-ES" sz="2400" dirty="0"/>
              <a:t>Ac </a:t>
            </a:r>
            <a:r>
              <a:rPr lang="es-ES" sz="2400" dirty="0" err="1"/>
              <a:t>antiperoxidasa</a:t>
            </a:r>
            <a:r>
              <a:rPr lang="es-ES" sz="2400" dirty="0"/>
              <a:t>   	  	</a:t>
            </a:r>
          </a:p>
          <a:p>
            <a:pPr marL="0" indent="0">
              <a:buNone/>
            </a:pPr>
            <a:r>
              <a:rPr lang="es-ES" sz="2400" dirty="0"/>
              <a:t>      </a:t>
            </a:r>
            <a:r>
              <a:rPr lang="es-ES" sz="2400" dirty="0" smtClean="0"/>
              <a:t>- Progesterona		</a:t>
            </a:r>
            <a:r>
              <a:rPr lang="es-ES" sz="2400" dirty="0"/>
              <a:t> </a:t>
            </a:r>
            <a:r>
              <a:rPr lang="es-ES" sz="2400" dirty="0" smtClean="0"/>
              <a:t>          </a:t>
            </a:r>
            <a:r>
              <a:rPr lang="es-ES" sz="2400" dirty="0"/>
              <a:t>- Ac </a:t>
            </a:r>
            <a:r>
              <a:rPr lang="es-ES" sz="2400" dirty="0" err="1"/>
              <a:t>antitiroglobulina</a:t>
            </a:r>
            <a:endParaRPr lang="es-ES" sz="2400" dirty="0"/>
          </a:p>
          <a:p>
            <a:pPr marL="0" indent="0">
              <a:buNone/>
            </a:pPr>
            <a:endParaRPr lang="es-ES" sz="2400" dirty="0" smtClean="0"/>
          </a:p>
        </p:txBody>
      </p:sp>
    </p:spTree>
    <p:extLst>
      <p:ext uri="{BB962C8B-B14F-4D97-AF65-F5344CB8AC3E}">
        <p14:creationId xmlns:p14="http://schemas.microsoft.com/office/powerpoint/2010/main" val="3272037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1389" y="1600200"/>
            <a:ext cx="7467600" cy="4525963"/>
          </a:xfrm>
        </p:spPr>
        <p:txBody>
          <a:bodyPr>
            <a:normAutofit/>
          </a:bodyPr>
          <a:lstStyle/>
          <a:p>
            <a:pPr algn="just"/>
            <a:r>
              <a:rPr lang="es-ES" sz="2400" dirty="0"/>
              <a:t>Estimula el crecimiento y desarrollo folicular de los ovarios</a:t>
            </a:r>
          </a:p>
          <a:p>
            <a:pPr algn="just"/>
            <a:r>
              <a:rPr lang="es-ES" sz="2400" dirty="0"/>
              <a:t>Estimula la producción de esteroides</a:t>
            </a:r>
          </a:p>
          <a:p>
            <a:pPr algn="just"/>
            <a:r>
              <a:rPr lang="es-ES" sz="2400" dirty="0"/>
              <a:t>Ejerce sus efectos mediante la activación de receptores de gonadotropinas acoplados a la proteína G en la membrana plasmática de las células de la granulosa</a:t>
            </a:r>
          </a:p>
          <a:p>
            <a:endParaRPr lang="es-ES" sz="2400" dirty="0"/>
          </a:p>
        </p:txBody>
      </p:sp>
      <p:sp>
        <p:nvSpPr>
          <p:cNvPr id="4" name="CuadroTexto 3"/>
          <p:cNvSpPr txBox="1"/>
          <p:nvPr/>
        </p:nvSpPr>
        <p:spPr>
          <a:xfrm>
            <a:off x="457199" y="6003006"/>
            <a:ext cx="8504605" cy="738664"/>
          </a:xfrm>
          <a:prstGeom prst="rect">
            <a:avLst/>
          </a:prstGeom>
          <a:noFill/>
        </p:spPr>
        <p:txBody>
          <a:bodyPr wrap="square" rtlCol="0">
            <a:spAutoFit/>
          </a:bodyPr>
          <a:lstStyle/>
          <a:p>
            <a:pPr algn="just"/>
            <a:r>
              <a:rPr lang="es-ES" sz="1400" dirty="0" err="1" smtClean="0"/>
              <a:t>Halvorsen</a:t>
            </a:r>
            <a:r>
              <a:rPr lang="es-ES" sz="1400" dirty="0" smtClean="0"/>
              <a:t> LM, Chin WW. </a:t>
            </a:r>
            <a:r>
              <a:rPr lang="es-ES" sz="1400" dirty="0" err="1" smtClean="0"/>
              <a:t>Gonadotropic</a:t>
            </a:r>
            <a:r>
              <a:rPr lang="es-ES" sz="1400" dirty="0" smtClean="0"/>
              <a:t> hormones: </a:t>
            </a:r>
            <a:r>
              <a:rPr lang="es-ES" sz="1400" dirty="0" err="1" smtClean="0"/>
              <a:t>Biosyntesis</a:t>
            </a:r>
            <a:r>
              <a:rPr lang="es-ES" sz="1400" dirty="0" smtClean="0"/>
              <a:t>, </a:t>
            </a:r>
            <a:r>
              <a:rPr lang="es-ES" sz="1400" dirty="0" err="1" smtClean="0"/>
              <a:t>secretion</a:t>
            </a:r>
            <a:r>
              <a:rPr lang="es-ES" sz="1400" dirty="0" smtClean="0"/>
              <a:t>, </a:t>
            </a:r>
            <a:r>
              <a:rPr lang="es-ES" sz="1400" dirty="0" err="1" smtClean="0"/>
              <a:t>receptors</a:t>
            </a:r>
            <a:r>
              <a:rPr lang="es-ES" sz="1400" dirty="0" smtClean="0"/>
              <a:t> and </a:t>
            </a:r>
            <a:r>
              <a:rPr lang="es-ES" sz="1400" dirty="0" err="1" smtClean="0"/>
              <a:t>action</a:t>
            </a:r>
            <a:r>
              <a:rPr lang="es-ES" sz="1400" dirty="0" smtClean="0"/>
              <a:t>. In: Yen SSC, </a:t>
            </a:r>
            <a:r>
              <a:rPr lang="es-ES" sz="1400" dirty="0" err="1" smtClean="0"/>
              <a:t>Jaffe</a:t>
            </a:r>
            <a:r>
              <a:rPr lang="es-ES" sz="1400" dirty="0" smtClean="0"/>
              <a:t> RB, Barbieri RL, eds. </a:t>
            </a:r>
            <a:r>
              <a:rPr lang="es-ES" sz="1400" dirty="0" err="1" smtClean="0"/>
              <a:t>Reproductive</a:t>
            </a:r>
            <a:r>
              <a:rPr lang="es-ES" sz="1400" dirty="0" smtClean="0"/>
              <a:t> </a:t>
            </a:r>
            <a:r>
              <a:rPr lang="es-ES" sz="1400" dirty="0" err="1" smtClean="0"/>
              <a:t>endocrinology-Physiology</a:t>
            </a:r>
            <a:r>
              <a:rPr lang="es-ES" sz="1400" dirty="0" smtClean="0"/>
              <a:t>, </a:t>
            </a:r>
            <a:r>
              <a:rPr lang="es-ES" sz="1400" dirty="0" err="1" smtClean="0"/>
              <a:t>pathophysiology</a:t>
            </a:r>
            <a:r>
              <a:rPr lang="es-ES" sz="1400" dirty="0" smtClean="0"/>
              <a:t> and </a:t>
            </a:r>
            <a:r>
              <a:rPr lang="es-ES" sz="1400" dirty="0" err="1" smtClean="0"/>
              <a:t>clinical</a:t>
            </a:r>
            <a:r>
              <a:rPr lang="es-ES" sz="1400" dirty="0" smtClean="0"/>
              <a:t> </a:t>
            </a:r>
            <a:r>
              <a:rPr lang="es-ES" sz="1400" dirty="0" err="1" smtClean="0"/>
              <a:t>management</a:t>
            </a:r>
            <a:r>
              <a:rPr lang="es-ES" sz="1400" dirty="0" smtClean="0"/>
              <a:t>. 4th </a:t>
            </a:r>
            <a:r>
              <a:rPr lang="es-ES" sz="1400" dirty="0" err="1" smtClean="0"/>
              <a:t>Philadelphia</a:t>
            </a:r>
            <a:r>
              <a:rPr lang="es-ES" sz="1400" dirty="0" smtClean="0"/>
              <a:t>: WB Saunders </a:t>
            </a:r>
            <a:r>
              <a:rPr lang="es-ES" sz="1400" dirty="0" err="1" smtClean="0"/>
              <a:t>Company</a:t>
            </a:r>
            <a:r>
              <a:rPr lang="es-ES" sz="1400" dirty="0" smtClean="0"/>
              <a:t>, 1999: 81-109</a:t>
            </a:r>
            <a:endParaRPr lang="es-ES" sz="1400" dirty="0"/>
          </a:p>
        </p:txBody>
      </p:sp>
      <p:sp>
        <p:nvSpPr>
          <p:cNvPr id="5" name="Título 1"/>
          <p:cNvSpPr>
            <a:spLocks noGrp="1"/>
          </p:cNvSpPr>
          <p:nvPr>
            <p:ph type="title"/>
          </p:nvPr>
        </p:nvSpPr>
        <p:spPr>
          <a:xfrm>
            <a:off x="875699" y="274638"/>
            <a:ext cx="7467600" cy="1143000"/>
          </a:xfrm>
        </p:spPr>
        <p:txBody>
          <a:bodyPr>
            <a:normAutofit/>
          </a:bodyPr>
          <a:lstStyle/>
          <a:p>
            <a:pPr algn="ctr"/>
            <a:r>
              <a:rPr lang="es-ES" dirty="0" smtClean="0"/>
              <a:t>FSH</a:t>
            </a:r>
            <a:endParaRPr lang="es-ES" dirty="0"/>
          </a:p>
        </p:txBody>
      </p:sp>
    </p:spTree>
    <p:extLst>
      <p:ext uri="{BB962C8B-B14F-4D97-AF65-F5344CB8AC3E}">
        <p14:creationId xmlns:p14="http://schemas.microsoft.com/office/powerpoint/2010/main" val="19157085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0130" y="274638"/>
            <a:ext cx="7467600" cy="1143000"/>
          </a:xfrm>
        </p:spPr>
        <p:txBody>
          <a:bodyPr/>
          <a:lstStyle/>
          <a:p>
            <a:pPr algn="ctr"/>
            <a:r>
              <a:rPr lang="es-ES" dirty="0" smtClean="0"/>
              <a:t>FSH</a:t>
            </a:r>
            <a:endParaRPr lang="es-ES" dirty="0"/>
          </a:p>
        </p:txBody>
      </p:sp>
      <p:sp>
        <p:nvSpPr>
          <p:cNvPr id="3" name="Marcador de contenido 2"/>
          <p:cNvSpPr>
            <a:spLocks noGrp="1"/>
          </p:cNvSpPr>
          <p:nvPr>
            <p:ph idx="1"/>
          </p:nvPr>
        </p:nvSpPr>
        <p:spPr>
          <a:xfrm>
            <a:off x="471631" y="1282741"/>
            <a:ext cx="8229600" cy="4157490"/>
          </a:xfrm>
        </p:spPr>
        <p:txBody>
          <a:bodyPr>
            <a:normAutofit lnSpcReduction="10000"/>
          </a:bodyPr>
          <a:lstStyle/>
          <a:p>
            <a:pPr marL="0" indent="0">
              <a:buNone/>
            </a:pPr>
            <a:endParaRPr lang="es-ES" sz="2400" dirty="0" smtClean="0"/>
          </a:p>
          <a:p>
            <a:pPr algn="just"/>
            <a:r>
              <a:rPr lang="es-ES" sz="2400" dirty="0" smtClean="0"/>
              <a:t>Activa la proliferación de las células de la granulosa y la </a:t>
            </a:r>
            <a:r>
              <a:rPr lang="es-ES" sz="2400" dirty="0" err="1" smtClean="0"/>
              <a:t>estereidogénesis</a:t>
            </a:r>
            <a:r>
              <a:rPr lang="es-ES" sz="2400" dirty="0" smtClean="0"/>
              <a:t> incluyendo la actividad de la </a:t>
            </a:r>
            <a:r>
              <a:rPr lang="es-ES" sz="2400" dirty="0" err="1" smtClean="0"/>
              <a:t>aromatasa</a:t>
            </a:r>
            <a:r>
              <a:rPr lang="es-ES" sz="2400" dirty="0" smtClean="0"/>
              <a:t> en las células de la granulosa                  					      			</a:t>
            </a:r>
          </a:p>
          <a:p>
            <a:pPr algn="just"/>
            <a:endParaRPr lang="es-ES" sz="2400" dirty="0" smtClean="0"/>
          </a:p>
          <a:p>
            <a:pPr marL="0" indent="0" algn="just">
              <a:buNone/>
            </a:pPr>
            <a:r>
              <a:rPr lang="es-ES" sz="2400" dirty="0" smtClean="0"/>
              <a:t>	conversión de andrógenos producidos en las células      	de la teca a estrógenos</a:t>
            </a:r>
          </a:p>
          <a:p>
            <a:pPr marL="0" indent="0" algn="just">
              <a:buNone/>
            </a:pPr>
            <a:endParaRPr lang="es-ES" sz="2400" dirty="0" smtClean="0"/>
          </a:p>
          <a:p>
            <a:pPr algn="just"/>
            <a:r>
              <a:rPr lang="es-ES" sz="2400" dirty="0" smtClean="0"/>
              <a:t>Promueve la producción de inhibina en las células de la granulosa</a:t>
            </a:r>
            <a:endParaRPr lang="es-ES" sz="2400" dirty="0"/>
          </a:p>
        </p:txBody>
      </p:sp>
      <p:sp>
        <p:nvSpPr>
          <p:cNvPr id="5" name="Flecha abajo 4"/>
          <p:cNvSpPr/>
          <p:nvPr/>
        </p:nvSpPr>
        <p:spPr>
          <a:xfrm>
            <a:off x="4257220" y="2828355"/>
            <a:ext cx="526736" cy="6349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CuadroTexto 5"/>
          <p:cNvSpPr txBox="1"/>
          <p:nvPr/>
        </p:nvSpPr>
        <p:spPr>
          <a:xfrm>
            <a:off x="457199" y="6003006"/>
            <a:ext cx="8504605" cy="738664"/>
          </a:xfrm>
          <a:prstGeom prst="rect">
            <a:avLst/>
          </a:prstGeom>
          <a:noFill/>
        </p:spPr>
        <p:txBody>
          <a:bodyPr wrap="square" rtlCol="0">
            <a:spAutoFit/>
          </a:bodyPr>
          <a:lstStyle/>
          <a:p>
            <a:pPr algn="just"/>
            <a:r>
              <a:rPr lang="es-ES" sz="1400" dirty="0" err="1" smtClean="0"/>
              <a:t>Halvorsen</a:t>
            </a:r>
            <a:r>
              <a:rPr lang="es-ES" sz="1400" dirty="0" smtClean="0"/>
              <a:t> LM, Chin WW. </a:t>
            </a:r>
            <a:r>
              <a:rPr lang="es-ES" sz="1400" dirty="0" err="1" smtClean="0"/>
              <a:t>Gonadotropic</a:t>
            </a:r>
            <a:r>
              <a:rPr lang="es-ES" sz="1400" dirty="0" smtClean="0"/>
              <a:t> hormones: </a:t>
            </a:r>
            <a:r>
              <a:rPr lang="es-ES" sz="1400" dirty="0" err="1" smtClean="0"/>
              <a:t>Biosyntesis</a:t>
            </a:r>
            <a:r>
              <a:rPr lang="es-ES" sz="1400" dirty="0" smtClean="0"/>
              <a:t>, </a:t>
            </a:r>
            <a:r>
              <a:rPr lang="es-ES" sz="1400" dirty="0" err="1" smtClean="0"/>
              <a:t>secretion</a:t>
            </a:r>
            <a:r>
              <a:rPr lang="es-ES" sz="1400" dirty="0" smtClean="0"/>
              <a:t>, </a:t>
            </a:r>
            <a:r>
              <a:rPr lang="es-ES" sz="1400" dirty="0" err="1" smtClean="0"/>
              <a:t>receptors</a:t>
            </a:r>
            <a:r>
              <a:rPr lang="es-ES" sz="1400" dirty="0" smtClean="0"/>
              <a:t> and </a:t>
            </a:r>
            <a:r>
              <a:rPr lang="es-ES" sz="1400" dirty="0" err="1" smtClean="0"/>
              <a:t>action</a:t>
            </a:r>
            <a:r>
              <a:rPr lang="es-ES" sz="1400" dirty="0" smtClean="0"/>
              <a:t>. In: Yen SSC, </a:t>
            </a:r>
            <a:r>
              <a:rPr lang="es-ES" sz="1400" dirty="0" err="1" smtClean="0"/>
              <a:t>Jaffe</a:t>
            </a:r>
            <a:r>
              <a:rPr lang="es-ES" sz="1400" dirty="0" smtClean="0"/>
              <a:t> RB, Barbieri RL, eds. </a:t>
            </a:r>
            <a:r>
              <a:rPr lang="es-ES" sz="1400" dirty="0" err="1" smtClean="0"/>
              <a:t>Reproductive</a:t>
            </a:r>
            <a:r>
              <a:rPr lang="es-ES" sz="1400" dirty="0" smtClean="0"/>
              <a:t> </a:t>
            </a:r>
            <a:r>
              <a:rPr lang="es-ES" sz="1400" dirty="0" err="1" smtClean="0"/>
              <a:t>endocrinology-Physiology</a:t>
            </a:r>
            <a:r>
              <a:rPr lang="es-ES" sz="1400" dirty="0" smtClean="0"/>
              <a:t>, </a:t>
            </a:r>
            <a:r>
              <a:rPr lang="es-ES" sz="1400" dirty="0" err="1" smtClean="0"/>
              <a:t>pathophysiology</a:t>
            </a:r>
            <a:r>
              <a:rPr lang="es-ES" sz="1400" dirty="0" smtClean="0"/>
              <a:t> and </a:t>
            </a:r>
            <a:r>
              <a:rPr lang="es-ES" sz="1400" dirty="0" err="1" smtClean="0"/>
              <a:t>clinical</a:t>
            </a:r>
            <a:r>
              <a:rPr lang="es-ES" sz="1400" dirty="0" smtClean="0"/>
              <a:t> </a:t>
            </a:r>
            <a:r>
              <a:rPr lang="es-ES" sz="1400" dirty="0" err="1" smtClean="0"/>
              <a:t>management</a:t>
            </a:r>
            <a:r>
              <a:rPr lang="es-ES" sz="1400" dirty="0" smtClean="0"/>
              <a:t>. 4th </a:t>
            </a:r>
            <a:r>
              <a:rPr lang="es-ES" sz="1400" dirty="0" err="1" smtClean="0"/>
              <a:t>Philadelphia</a:t>
            </a:r>
            <a:r>
              <a:rPr lang="es-ES" sz="1400" dirty="0" smtClean="0"/>
              <a:t>: WB Saunders </a:t>
            </a:r>
            <a:r>
              <a:rPr lang="es-ES" sz="1400" dirty="0" err="1" smtClean="0"/>
              <a:t>Company</a:t>
            </a:r>
            <a:r>
              <a:rPr lang="es-ES" sz="1400" dirty="0" smtClean="0"/>
              <a:t>, 1999: 81-109</a:t>
            </a:r>
            <a:endParaRPr lang="es-ES" sz="1400" dirty="0"/>
          </a:p>
        </p:txBody>
      </p:sp>
    </p:spTree>
    <p:extLst>
      <p:ext uri="{BB962C8B-B14F-4D97-AF65-F5344CB8AC3E}">
        <p14:creationId xmlns:p14="http://schemas.microsoft.com/office/powerpoint/2010/main" val="1829640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0251" y="274638"/>
            <a:ext cx="7467600" cy="1143000"/>
          </a:xfrm>
        </p:spPr>
        <p:txBody>
          <a:bodyPr/>
          <a:lstStyle/>
          <a:p>
            <a:pPr algn="ctr"/>
            <a:r>
              <a:rPr lang="es-ES" dirty="0" smtClean="0"/>
              <a:t>FSH</a:t>
            </a:r>
            <a:endParaRPr lang="es-ES" dirty="0"/>
          </a:p>
        </p:txBody>
      </p:sp>
      <p:sp>
        <p:nvSpPr>
          <p:cNvPr id="3" name="Marcador de contenido 2"/>
          <p:cNvSpPr>
            <a:spLocks noGrp="1"/>
          </p:cNvSpPr>
          <p:nvPr>
            <p:ph idx="1"/>
          </p:nvPr>
        </p:nvSpPr>
        <p:spPr>
          <a:xfrm>
            <a:off x="457200" y="1600201"/>
            <a:ext cx="8229600" cy="4157490"/>
          </a:xfrm>
        </p:spPr>
        <p:txBody>
          <a:bodyPr>
            <a:noAutofit/>
          </a:bodyPr>
          <a:lstStyle/>
          <a:p>
            <a:pPr algn="just"/>
            <a:r>
              <a:rPr lang="es-ES" sz="2000" dirty="0" smtClean="0"/>
              <a:t>Marcador hormonal más utilizado</a:t>
            </a:r>
          </a:p>
          <a:p>
            <a:pPr marL="457200" indent="-457200" algn="just"/>
            <a:r>
              <a:rPr lang="es-ES_tradnl" sz="2000" i="1" dirty="0" err="1" smtClean="0"/>
              <a:t>Muasher</a:t>
            </a:r>
            <a:r>
              <a:rPr lang="es-ES_tradnl" sz="2000" i="1" dirty="0" smtClean="0"/>
              <a:t> (1988) </a:t>
            </a:r>
            <a:r>
              <a:rPr lang="es-ES_tradnl" sz="2000" dirty="0" smtClean="0"/>
              <a:t>primer </a:t>
            </a:r>
            <a:r>
              <a:rPr lang="es-ES_tradnl" sz="2000" dirty="0"/>
              <a:t>autor en demostrar la utilidad de la determinación de FSH en fase folicular precoz como factor </a:t>
            </a:r>
            <a:r>
              <a:rPr lang="es-ES_tradnl" sz="2000" dirty="0" smtClean="0"/>
              <a:t>pronóstico </a:t>
            </a:r>
            <a:r>
              <a:rPr lang="es-ES_tradnl" sz="2000" dirty="0"/>
              <a:t>en términos de respuesta ovárica y de gestación en ciclos de fecundación in </a:t>
            </a:r>
            <a:r>
              <a:rPr lang="es-ES_tradnl" sz="2000" dirty="0" smtClean="0"/>
              <a:t>vitro</a:t>
            </a:r>
          </a:p>
          <a:p>
            <a:pPr marL="457200" indent="-457200" algn="just"/>
            <a:r>
              <a:rPr lang="es-ES_tradnl" sz="2000" dirty="0" smtClean="0"/>
              <a:t>Posteriormente el </a:t>
            </a:r>
            <a:r>
              <a:rPr lang="es-ES_tradnl" sz="2000" dirty="0"/>
              <a:t>mismo grupo de autores demostró que la FSH basal era un marcador </a:t>
            </a:r>
            <a:r>
              <a:rPr lang="es-ES_tradnl" sz="2000" dirty="0" smtClean="0"/>
              <a:t>útil, no solo para </a:t>
            </a:r>
            <a:r>
              <a:rPr lang="es-ES_tradnl" sz="2000" dirty="0"/>
              <a:t>predecir la respuesta ovárica a la estimulación con </a:t>
            </a:r>
            <a:r>
              <a:rPr lang="es-ES_tradnl" sz="2000" dirty="0" smtClean="0"/>
              <a:t>gonadotropinas, sino también </a:t>
            </a:r>
            <a:r>
              <a:rPr lang="es-ES_tradnl" sz="2000" dirty="0"/>
              <a:t>del embarazo en ciclos de FIV, con una capacidad predictiva superior a la edad de la mujer </a:t>
            </a:r>
            <a:endParaRPr lang="es-ES" sz="2000" dirty="0"/>
          </a:p>
        </p:txBody>
      </p:sp>
      <p:sp>
        <p:nvSpPr>
          <p:cNvPr id="5" name="Rectángulo 4"/>
          <p:cNvSpPr/>
          <p:nvPr/>
        </p:nvSpPr>
        <p:spPr>
          <a:xfrm>
            <a:off x="280056" y="5500980"/>
            <a:ext cx="8624024" cy="1754327"/>
          </a:xfrm>
          <a:prstGeom prst="rect">
            <a:avLst/>
          </a:prstGeom>
        </p:spPr>
        <p:txBody>
          <a:bodyPr wrap="square">
            <a:spAutoFit/>
          </a:bodyPr>
          <a:lstStyle/>
          <a:p>
            <a:r>
              <a:rPr lang="es-ES_tradnl" sz="1200" dirty="0" err="1"/>
              <a:t>Muasher</a:t>
            </a:r>
            <a:r>
              <a:rPr lang="es-ES_tradnl" sz="1200" dirty="0"/>
              <a:t> SJ, </a:t>
            </a:r>
            <a:r>
              <a:rPr lang="es-ES_tradnl" sz="1200" dirty="0" err="1"/>
              <a:t>Oehninger</a:t>
            </a:r>
            <a:r>
              <a:rPr lang="es-ES_tradnl" sz="1200" dirty="0"/>
              <a:t> S, </a:t>
            </a:r>
            <a:r>
              <a:rPr lang="es-ES_tradnl" sz="1200" dirty="0" err="1"/>
              <a:t>Simonetti</a:t>
            </a:r>
            <a:r>
              <a:rPr lang="es-ES_tradnl" sz="1200" dirty="0"/>
              <a:t> S, </a:t>
            </a:r>
            <a:r>
              <a:rPr lang="es-ES_tradnl" sz="1200" dirty="0" err="1"/>
              <a:t>Matta</a:t>
            </a:r>
            <a:r>
              <a:rPr lang="es-ES_tradnl" sz="1200" dirty="0"/>
              <a:t> J, Ellis LM, </a:t>
            </a:r>
            <a:r>
              <a:rPr lang="es-ES_tradnl" sz="1200" dirty="0" err="1"/>
              <a:t>Liu</a:t>
            </a:r>
            <a:r>
              <a:rPr lang="es-ES_tradnl" sz="1200" dirty="0"/>
              <a:t> HC, et al. </a:t>
            </a:r>
            <a:r>
              <a:rPr lang="es-ES_tradnl" sz="1200" dirty="0" err="1"/>
              <a:t>The</a:t>
            </a:r>
            <a:r>
              <a:rPr lang="es-ES_tradnl" sz="1200" dirty="0"/>
              <a:t> </a:t>
            </a:r>
            <a:r>
              <a:rPr lang="es-ES_tradnl" sz="1200" dirty="0" err="1"/>
              <a:t>value</a:t>
            </a:r>
            <a:r>
              <a:rPr lang="es-ES_tradnl" sz="1200" dirty="0"/>
              <a:t> of basal and/</a:t>
            </a:r>
            <a:r>
              <a:rPr lang="es-ES_tradnl" sz="1200" dirty="0" err="1"/>
              <a:t>or</a:t>
            </a:r>
            <a:r>
              <a:rPr lang="es-ES_tradnl" sz="1200" dirty="0"/>
              <a:t> </a:t>
            </a:r>
            <a:r>
              <a:rPr lang="es-ES_tradnl" sz="1200" dirty="0" err="1"/>
              <a:t>stimulated</a:t>
            </a:r>
            <a:r>
              <a:rPr lang="es-ES_tradnl" sz="1200" dirty="0"/>
              <a:t> </a:t>
            </a:r>
            <a:r>
              <a:rPr lang="es-ES_tradnl" sz="1200" dirty="0" err="1"/>
              <a:t>serum</a:t>
            </a:r>
            <a:r>
              <a:rPr lang="es-ES_tradnl" sz="1200" dirty="0"/>
              <a:t> </a:t>
            </a:r>
            <a:r>
              <a:rPr lang="es-ES_tradnl" sz="1200" dirty="0" err="1"/>
              <a:t>gonadotropin</a:t>
            </a:r>
            <a:r>
              <a:rPr lang="es-ES_tradnl" sz="1200" dirty="0"/>
              <a:t> </a:t>
            </a:r>
            <a:r>
              <a:rPr lang="es-ES_tradnl" sz="1200" dirty="0" err="1"/>
              <a:t>levels</a:t>
            </a:r>
            <a:r>
              <a:rPr lang="es-ES_tradnl" sz="1200" dirty="0"/>
              <a:t> in </a:t>
            </a:r>
            <a:r>
              <a:rPr lang="es-ES_tradnl" sz="1200" dirty="0" err="1"/>
              <a:t>prediction</a:t>
            </a:r>
            <a:r>
              <a:rPr lang="es-ES_tradnl" sz="1200" dirty="0"/>
              <a:t> of </a:t>
            </a:r>
            <a:r>
              <a:rPr lang="es-ES_tradnl" sz="1200" dirty="0" err="1"/>
              <a:t>stimulation</a:t>
            </a:r>
            <a:r>
              <a:rPr lang="es-ES_tradnl" sz="1200" dirty="0"/>
              <a:t> response and in vitro </a:t>
            </a:r>
            <a:r>
              <a:rPr lang="es-ES_tradnl" sz="1200" dirty="0" err="1"/>
              <a:t>fertilization</a:t>
            </a:r>
            <a:r>
              <a:rPr lang="es-ES_tradnl" sz="1200" dirty="0"/>
              <a:t> </a:t>
            </a:r>
            <a:r>
              <a:rPr lang="es-ES_tradnl" sz="1200" dirty="0" err="1"/>
              <a:t>outcome</a:t>
            </a:r>
            <a:r>
              <a:rPr lang="es-ES_tradnl" sz="1200" dirty="0"/>
              <a:t>. </a:t>
            </a:r>
            <a:r>
              <a:rPr lang="es-ES_tradnl" sz="1200" dirty="0" err="1"/>
              <a:t>Fertil</a:t>
            </a:r>
            <a:r>
              <a:rPr lang="es-ES_tradnl" sz="1200" dirty="0"/>
              <a:t> </a:t>
            </a:r>
            <a:r>
              <a:rPr lang="es-ES_tradnl" sz="1200" dirty="0" err="1"/>
              <a:t>Steril</a:t>
            </a:r>
            <a:r>
              <a:rPr lang="es-ES_tradnl" sz="1200" dirty="0"/>
              <a:t>. 1988; 50: 298-</a:t>
            </a:r>
            <a:r>
              <a:rPr lang="es-ES_tradnl" sz="1200" dirty="0" smtClean="0"/>
              <a:t>307</a:t>
            </a:r>
          </a:p>
          <a:p>
            <a:endParaRPr lang="es-ES_tradnl" sz="1200" i="1" dirty="0"/>
          </a:p>
          <a:p>
            <a:r>
              <a:rPr lang="es-ES_tradnl" sz="1200" i="1" dirty="0" smtClean="0"/>
              <a:t>Scott </a:t>
            </a:r>
            <a:r>
              <a:rPr lang="es-ES_tradnl" sz="1200" i="1" dirty="0"/>
              <a:t>RT, </a:t>
            </a:r>
            <a:r>
              <a:rPr lang="es-ES_tradnl" sz="1200" i="1" dirty="0" err="1"/>
              <a:t>Toner</a:t>
            </a:r>
            <a:r>
              <a:rPr lang="es-ES_tradnl" sz="1200" i="1" dirty="0"/>
              <a:t> JP, </a:t>
            </a:r>
            <a:r>
              <a:rPr lang="es-ES_tradnl" sz="1200" i="1" dirty="0" err="1"/>
              <a:t>Muasher</a:t>
            </a:r>
            <a:r>
              <a:rPr lang="es-ES_tradnl" sz="1200" i="1" dirty="0"/>
              <a:t>, SJ, </a:t>
            </a:r>
            <a:r>
              <a:rPr lang="es-ES_tradnl" sz="1200" i="1" dirty="0" err="1"/>
              <a:t>Oenhinger</a:t>
            </a:r>
            <a:r>
              <a:rPr lang="es-ES_tradnl" sz="1200" i="1" dirty="0"/>
              <a:t> S, Robinson S, </a:t>
            </a:r>
            <a:r>
              <a:rPr lang="es-ES_tradnl" sz="1200" i="1" dirty="0" err="1"/>
              <a:t>Rosenwaks,Z</a:t>
            </a:r>
            <a:r>
              <a:rPr lang="es-ES_tradnl" sz="1200" i="1" dirty="0"/>
              <a:t>. </a:t>
            </a:r>
            <a:r>
              <a:rPr lang="es-ES_tradnl" sz="1200" i="1" dirty="0" err="1"/>
              <a:t>Follicle-stimulating</a:t>
            </a:r>
            <a:r>
              <a:rPr lang="es-ES_tradnl" sz="1200" i="1" dirty="0"/>
              <a:t> hormone </a:t>
            </a:r>
            <a:r>
              <a:rPr lang="es-ES_tradnl" sz="1200" i="1" dirty="0" err="1"/>
              <a:t>levels</a:t>
            </a:r>
            <a:r>
              <a:rPr lang="es-ES_tradnl" sz="1200" i="1" dirty="0"/>
              <a:t> </a:t>
            </a:r>
            <a:r>
              <a:rPr lang="es-ES_tradnl" sz="1200" i="1" dirty="0" err="1"/>
              <a:t>on</a:t>
            </a:r>
            <a:r>
              <a:rPr lang="es-ES_tradnl" sz="1200" i="1" dirty="0"/>
              <a:t> </a:t>
            </a:r>
            <a:r>
              <a:rPr lang="es-ES_tradnl" sz="1200" i="1" dirty="0" err="1"/>
              <a:t>cycle</a:t>
            </a:r>
            <a:r>
              <a:rPr lang="es-ES_tradnl" sz="1200" i="1" dirty="0"/>
              <a:t> </a:t>
            </a:r>
            <a:r>
              <a:rPr lang="es-ES_tradnl" sz="1200" i="1" dirty="0" err="1"/>
              <a:t>day</a:t>
            </a:r>
            <a:r>
              <a:rPr lang="es-ES_tradnl" sz="1200" i="1" dirty="0"/>
              <a:t> 3 are </a:t>
            </a:r>
            <a:r>
              <a:rPr lang="es-ES_tradnl" sz="1200" i="1" dirty="0" err="1"/>
              <a:t>predictive</a:t>
            </a:r>
            <a:r>
              <a:rPr lang="es-ES_tradnl" sz="1200" i="1" dirty="0"/>
              <a:t> of in vitro </a:t>
            </a:r>
            <a:r>
              <a:rPr lang="es-ES_tradnl" sz="1200" i="1" dirty="0" err="1"/>
              <a:t>fertilization</a:t>
            </a:r>
            <a:r>
              <a:rPr lang="es-ES_tradnl" sz="1200" i="1" dirty="0"/>
              <a:t> </a:t>
            </a:r>
            <a:r>
              <a:rPr lang="es-ES_tradnl" sz="1200" i="1" dirty="0" err="1"/>
              <a:t>outcome</a:t>
            </a:r>
            <a:r>
              <a:rPr lang="es-ES_tradnl" sz="1200" i="1" dirty="0"/>
              <a:t>. </a:t>
            </a:r>
            <a:r>
              <a:rPr lang="es-ES_tradnl" sz="1200" i="1" dirty="0" err="1"/>
              <a:t>Fertil</a:t>
            </a:r>
            <a:r>
              <a:rPr lang="es-ES_tradnl" sz="1200" i="1" dirty="0"/>
              <a:t> </a:t>
            </a:r>
            <a:r>
              <a:rPr lang="es-ES_tradnl" sz="1200" i="1" dirty="0" err="1"/>
              <a:t>Steril</a:t>
            </a:r>
            <a:r>
              <a:rPr lang="es-ES_tradnl" sz="1200" i="1" dirty="0"/>
              <a:t>. 1989; 51: 651-4 )</a:t>
            </a:r>
            <a:endParaRPr lang="es-ES_tradnl" sz="1200" dirty="0"/>
          </a:p>
          <a:p>
            <a:r>
              <a:rPr lang="es-ES_tradnl" sz="1200" i="1" dirty="0"/>
              <a:t> </a:t>
            </a:r>
            <a:endParaRPr lang="es-ES_tradnl" sz="1200" dirty="0"/>
          </a:p>
          <a:p>
            <a:endParaRPr lang="es-ES_tradnl" sz="1200" dirty="0" smtClean="0"/>
          </a:p>
          <a:p>
            <a:endParaRPr lang="es-ES_tradnl" sz="1200" dirty="0" smtClean="0"/>
          </a:p>
          <a:p>
            <a:r>
              <a:rPr lang="es-ES_tradnl" sz="1200" dirty="0" smtClean="0"/>
              <a:t> </a:t>
            </a:r>
            <a:endParaRPr lang="es-ES" sz="1200" dirty="0"/>
          </a:p>
        </p:txBody>
      </p:sp>
    </p:spTree>
    <p:extLst>
      <p:ext uri="{BB962C8B-B14F-4D97-AF65-F5344CB8AC3E}">
        <p14:creationId xmlns:p14="http://schemas.microsoft.com/office/powerpoint/2010/main" val="1172749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5699" y="274638"/>
            <a:ext cx="7467600" cy="1143000"/>
          </a:xfrm>
        </p:spPr>
        <p:txBody>
          <a:bodyPr>
            <a:normAutofit/>
          </a:bodyPr>
          <a:lstStyle/>
          <a:p>
            <a:pPr algn="ctr"/>
            <a:r>
              <a:rPr lang="es-ES" dirty="0" smtClean="0"/>
              <a:t>FSH</a:t>
            </a:r>
            <a:endParaRPr lang="es-ES" dirty="0"/>
          </a:p>
        </p:txBody>
      </p:sp>
      <p:sp>
        <p:nvSpPr>
          <p:cNvPr id="3" name="Marcador de contenido 2"/>
          <p:cNvSpPr>
            <a:spLocks noGrp="1"/>
          </p:cNvSpPr>
          <p:nvPr>
            <p:ph idx="1"/>
          </p:nvPr>
        </p:nvSpPr>
        <p:spPr>
          <a:xfrm>
            <a:off x="457199" y="1600201"/>
            <a:ext cx="7970649" cy="3796732"/>
          </a:xfrm>
        </p:spPr>
        <p:txBody>
          <a:bodyPr>
            <a:normAutofit/>
          </a:bodyPr>
          <a:lstStyle/>
          <a:p>
            <a:pPr algn="just"/>
            <a:r>
              <a:rPr lang="es-ES" sz="2400" dirty="0" smtClean="0"/>
              <a:t>Estudio BANCSI: “la FSH presenta </a:t>
            </a:r>
            <a:r>
              <a:rPr lang="es-ES_tradnl" sz="2400" dirty="0" smtClean="0"/>
              <a:t>capacidad predictiva moderada para la respuesta ovárica y una capacidad predictiva baja para el embarazo” </a:t>
            </a:r>
            <a:r>
              <a:rPr lang="es-ES" sz="2400" dirty="0" smtClean="0"/>
              <a:t> </a:t>
            </a:r>
          </a:p>
          <a:p>
            <a:pPr algn="just"/>
            <a:endParaRPr lang="es-ES" sz="2400" dirty="0" smtClean="0"/>
          </a:p>
          <a:p>
            <a:pPr algn="just"/>
            <a:r>
              <a:rPr lang="es-ES_tradnl" sz="2400" dirty="0" err="1" smtClean="0"/>
              <a:t>Toner</a:t>
            </a:r>
            <a:r>
              <a:rPr lang="es-ES_tradnl" sz="2400" dirty="0" smtClean="0"/>
              <a:t>: la </a:t>
            </a:r>
            <a:r>
              <a:rPr lang="es-ES_tradnl" sz="2400" dirty="0"/>
              <a:t>edad es el mejor predictor de la calidad </a:t>
            </a:r>
            <a:r>
              <a:rPr lang="es-ES_tradnl" sz="2400" dirty="0" err="1"/>
              <a:t>ovocitaria</a:t>
            </a:r>
            <a:r>
              <a:rPr lang="es-ES_tradnl" sz="2400" dirty="0"/>
              <a:t> y, por lo tanto de gestación , mientras que la FSH basal predeciría el numero de folículos restantes, y por lo tanto el grado de respuesta ovárica al estimulo con gonadotrofinas </a:t>
            </a:r>
            <a:endParaRPr lang="es-ES" sz="2400" dirty="0"/>
          </a:p>
        </p:txBody>
      </p:sp>
      <p:sp>
        <p:nvSpPr>
          <p:cNvPr id="5" name="Rectángulo 4"/>
          <p:cNvSpPr/>
          <p:nvPr/>
        </p:nvSpPr>
        <p:spPr>
          <a:xfrm>
            <a:off x="230900" y="5712583"/>
            <a:ext cx="8644318" cy="1200329"/>
          </a:xfrm>
          <a:prstGeom prst="rect">
            <a:avLst/>
          </a:prstGeom>
        </p:spPr>
        <p:txBody>
          <a:bodyPr wrap="square">
            <a:spAutoFit/>
          </a:bodyPr>
          <a:lstStyle/>
          <a:p>
            <a:pPr algn="just"/>
            <a:r>
              <a:rPr lang="es-ES_tradnl" sz="1200" i="1" dirty="0" err="1"/>
              <a:t>Bancsi</a:t>
            </a:r>
            <a:r>
              <a:rPr lang="es-ES_tradnl" sz="1200" i="1" dirty="0"/>
              <a:t> LF, </a:t>
            </a:r>
            <a:r>
              <a:rPr lang="es-ES_tradnl" sz="1200" i="1" dirty="0" err="1"/>
              <a:t>Broekmans</a:t>
            </a:r>
            <a:r>
              <a:rPr lang="es-ES_tradnl" sz="1200" i="1" dirty="0"/>
              <a:t> FJ, Mol BW, </a:t>
            </a:r>
            <a:r>
              <a:rPr lang="es-ES_tradnl" sz="1200" i="1" dirty="0" err="1"/>
              <a:t>Habbema</a:t>
            </a:r>
            <a:r>
              <a:rPr lang="es-ES_tradnl" sz="1200" i="1" dirty="0"/>
              <a:t> JD, Te </a:t>
            </a:r>
            <a:r>
              <a:rPr lang="es-ES_tradnl" sz="1200" i="1" dirty="0" err="1"/>
              <a:t>Velde</a:t>
            </a:r>
            <a:r>
              <a:rPr lang="es-ES_tradnl" sz="1200" i="1" dirty="0"/>
              <a:t> ER. Performance of basal </a:t>
            </a:r>
            <a:r>
              <a:rPr lang="es-ES_tradnl" sz="1200" i="1" dirty="0" err="1"/>
              <a:t>follicle-stimulating</a:t>
            </a:r>
            <a:r>
              <a:rPr lang="es-ES_tradnl" sz="1200" i="1" dirty="0"/>
              <a:t> hormone in </a:t>
            </a:r>
            <a:r>
              <a:rPr lang="es-ES_tradnl" sz="1200" i="1" dirty="0" err="1"/>
              <a:t>the</a:t>
            </a:r>
            <a:r>
              <a:rPr lang="es-ES_tradnl" sz="1200" i="1" dirty="0"/>
              <a:t> </a:t>
            </a:r>
            <a:r>
              <a:rPr lang="es-ES_tradnl" sz="1200" i="1" dirty="0" err="1"/>
              <a:t>prediction</a:t>
            </a:r>
            <a:r>
              <a:rPr lang="es-ES_tradnl" sz="1200" i="1" dirty="0"/>
              <a:t> of por </a:t>
            </a:r>
            <a:r>
              <a:rPr lang="es-ES_tradnl" sz="1200" i="1" dirty="0" err="1"/>
              <a:t>ovarian</a:t>
            </a:r>
            <a:r>
              <a:rPr lang="es-ES_tradnl" sz="1200" i="1" dirty="0"/>
              <a:t> response and </a:t>
            </a:r>
            <a:r>
              <a:rPr lang="es-ES_tradnl" sz="1200" i="1" dirty="0" err="1"/>
              <a:t>failure</a:t>
            </a:r>
            <a:r>
              <a:rPr lang="es-ES_tradnl" sz="1200" i="1" dirty="0"/>
              <a:t> </a:t>
            </a:r>
            <a:r>
              <a:rPr lang="es-ES_tradnl" sz="1200" i="1" dirty="0" err="1"/>
              <a:t>to</a:t>
            </a:r>
            <a:r>
              <a:rPr lang="es-ES_tradnl" sz="1200" i="1" dirty="0"/>
              <a:t> </a:t>
            </a:r>
            <a:r>
              <a:rPr lang="es-ES_tradnl" sz="1200" i="1" dirty="0" err="1"/>
              <a:t>become</a:t>
            </a:r>
            <a:r>
              <a:rPr lang="es-ES_tradnl" sz="1200" i="1" dirty="0"/>
              <a:t> </a:t>
            </a:r>
            <a:r>
              <a:rPr lang="es-ES_tradnl" sz="1200" i="1" dirty="0" err="1"/>
              <a:t>pregnant</a:t>
            </a:r>
            <a:r>
              <a:rPr lang="es-ES_tradnl" sz="1200" i="1" dirty="0"/>
              <a:t> </a:t>
            </a:r>
            <a:r>
              <a:rPr lang="es-ES_tradnl" sz="1200" i="1" dirty="0" err="1"/>
              <a:t>after</a:t>
            </a:r>
            <a:r>
              <a:rPr lang="es-ES_tradnl" sz="1200" i="1" dirty="0"/>
              <a:t> in vitro </a:t>
            </a:r>
            <a:r>
              <a:rPr lang="es-ES_tradnl" sz="1200" i="1" dirty="0" err="1"/>
              <a:t>fertilization</a:t>
            </a:r>
            <a:r>
              <a:rPr lang="es-ES_tradnl" sz="1200" i="1" dirty="0"/>
              <a:t>: a meta-</a:t>
            </a:r>
            <a:r>
              <a:rPr lang="es-ES_tradnl" sz="1200" i="1" dirty="0" err="1"/>
              <a:t>analysis</a:t>
            </a:r>
            <a:r>
              <a:rPr lang="es-ES_tradnl" sz="1200" i="1" dirty="0"/>
              <a:t>. </a:t>
            </a:r>
            <a:r>
              <a:rPr lang="es-ES_tradnl" sz="1200" i="1" dirty="0" err="1"/>
              <a:t>Fertil</a:t>
            </a:r>
            <a:r>
              <a:rPr lang="es-ES_tradnl" sz="1200" i="1" dirty="0"/>
              <a:t> </a:t>
            </a:r>
            <a:r>
              <a:rPr lang="es-ES_tradnl" sz="1200" i="1" dirty="0" err="1"/>
              <a:t>Steril</a:t>
            </a:r>
            <a:r>
              <a:rPr lang="es-ES_tradnl" sz="1200" i="1" dirty="0"/>
              <a:t>. 2003;791091-100</a:t>
            </a:r>
            <a:r>
              <a:rPr lang="es-ES_tradnl" sz="1200" dirty="0"/>
              <a:t> </a:t>
            </a:r>
            <a:endParaRPr lang="es-ES_tradnl" sz="1200" dirty="0" smtClean="0"/>
          </a:p>
          <a:p>
            <a:pPr algn="just"/>
            <a:endParaRPr lang="es-ES_tradnl" sz="1200" i="1" dirty="0" smtClean="0"/>
          </a:p>
          <a:p>
            <a:pPr algn="just"/>
            <a:r>
              <a:rPr lang="es-ES_tradnl" sz="1200" i="1" dirty="0" err="1" smtClean="0"/>
              <a:t>Toner</a:t>
            </a:r>
            <a:r>
              <a:rPr lang="es-ES_tradnl" sz="1200" i="1" dirty="0"/>
              <a:t>, JP. </a:t>
            </a:r>
            <a:r>
              <a:rPr lang="es-ES_tradnl" sz="1200" i="1" dirty="0" err="1"/>
              <a:t>Age</a:t>
            </a:r>
            <a:r>
              <a:rPr lang="es-ES_tradnl" sz="1200" i="1" dirty="0"/>
              <a:t> = </a:t>
            </a:r>
            <a:r>
              <a:rPr lang="es-ES_tradnl" sz="1200" i="1" dirty="0" err="1"/>
              <a:t>egg</a:t>
            </a:r>
            <a:r>
              <a:rPr lang="es-ES_tradnl" sz="1200" i="1" dirty="0"/>
              <a:t> </a:t>
            </a:r>
            <a:r>
              <a:rPr lang="es-ES_tradnl" sz="1200" i="1" dirty="0" err="1"/>
              <a:t>quality</a:t>
            </a:r>
            <a:r>
              <a:rPr lang="es-ES_tradnl" sz="1200" i="1" dirty="0"/>
              <a:t>, FSH </a:t>
            </a:r>
            <a:r>
              <a:rPr lang="es-ES_tradnl" sz="1200" i="1" dirty="0" err="1"/>
              <a:t>level</a:t>
            </a:r>
            <a:r>
              <a:rPr lang="es-ES_tradnl" sz="1200" i="1" dirty="0"/>
              <a:t> = </a:t>
            </a:r>
            <a:r>
              <a:rPr lang="es-ES_tradnl" sz="1200" i="1" dirty="0" err="1"/>
              <a:t>egg</a:t>
            </a:r>
            <a:r>
              <a:rPr lang="es-ES_tradnl" sz="1200" i="1" dirty="0"/>
              <a:t> </a:t>
            </a:r>
            <a:r>
              <a:rPr lang="es-ES_tradnl" sz="1200" i="1" dirty="0" err="1"/>
              <a:t>quantity</a:t>
            </a:r>
            <a:r>
              <a:rPr lang="es-ES_tradnl" sz="1200" i="1" dirty="0"/>
              <a:t>. </a:t>
            </a:r>
            <a:r>
              <a:rPr lang="es-ES_tradnl" sz="1200" i="1" dirty="0" err="1"/>
              <a:t>Fertil</a:t>
            </a:r>
            <a:r>
              <a:rPr lang="es-ES_tradnl" sz="1200" i="1" dirty="0"/>
              <a:t> </a:t>
            </a:r>
            <a:r>
              <a:rPr lang="es-ES_tradnl" sz="1200" i="1" dirty="0" err="1"/>
              <a:t>Steril</a:t>
            </a:r>
            <a:r>
              <a:rPr lang="es-ES_tradnl" sz="1200" i="1" dirty="0"/>
              <a:t>. 2003; 79:491 </a:t>
            </a:r>
            <a:endParaRPr lang="es-ES_tradnl" sz="1200" dirty="0" smtClean="0"/>
          </a:p>
          <a:p>
            <a:pPr algn="just"/>
            <a:endParaRPr lang="es-ES" sz="1200" dirty="0"/>
          </a:p>
        </p:txBody>
      </p:sp>
    </p:spTree>
    <p:extLst>
      <p:ext uri="{BB962C8B-B14F-4D97-AF65-F5344CB8AC3E}">
        <p14:creationId xmlns:p14="http://schemas.microsoft.com/office/powerpoint/2010/main" val="23501938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2406" y="274638"/>
            <a:ext cx="7467600" cy="1143000"/>
          </a:xfrm>
        </p:spPr>
        <p:txBody>
          <a:bodyPr/>
          <a:lstStyle/>
          <a:p>
            <a:pPr algn="ctr"/>
            <a:r>
              <a:rPr lang="es-ES" dirty="0" smtClean="0"/>
              <a:t>FSH</a:t>
            </a:r>
            <a:endParaRPr lang="es-ES" dirty="0"/>
          </a:p>
        </p:txBody>
      </p:sp>
      <p:sp>
        <p:nvSpPr>
          <p:cNvPr id="3" name="Marcador de contenido 2"/>
          <p:cNvSpPr>
            <a:spLocks noGrp="1"/>
          </p:cNvSpPr>
          <p:nvPr>
            <p:ph idx="1"/>
          </p:nvPr>
        </p:nvSpPr>
        <p:spPr>
          <a:xfrm>
            <a:off x="457200" y="1600201"/>
            <a:ext cx="8229600" cy="3782302"/>
          </a:xfrm>
        </p:spPr>
        <p:txBody>
          <a:bodyPr/>
          <a:lstStyle/>
          <a:p>
            <a:pPr algn="just"/>
            <a:r>
              <a:rPr lang="es-ES" dirty="0" err="1" smtClean="0"/>
              <a:t>Abdalla</a:t>
            </a:r>
            <a:r>
              <a:rPr lang="es-ES" dirty="0" smtClean="0"/>
              <a:t> y </a:t>
            </a:r>
            <a:r>
              <a:rPr lang="es-ES" dirty="0" err="1" smtClean="0"/>
              <a:t>cols</a:t>
            </a:r>
            <a:r>
              <a:rPr lang="es-ES" dirty="0" smtClean="0"/>
              <a:t> define el valor de FSH que mejor discrimina entre ciclos con </a:t>
            </a:r>
            <a:r>
              <a:rPr lang="es-ES" dirty="0" err="1" smtClean="0"/>
              <a:t>normorrespuesta</a:t>
            </a:r>
            <a:r>
              <a:rPr lang="es-ES" dirty="0" smtClean="0"/>
              <a:t> o baja respuesta en 10UI/l </a:t>
            </a:r>
          </a:p>
          <a:p>
            <a:pPr algn="just"/>
            <a:endParaRPr lang="es-ES" dirty="0" smtClean="0"/>
          </a:p>
          <a:p>
            <a:pPr algn="just"/>
            <a:r>
              <a:rPr lang="es-ES" dirty="0" smtClean="0"/>
              <a:t>Otros autores definen este valor en 9,25 UI/l</a:t>
            </a:r>
            <a:endParaRPr lang="es-ES" dirty="0"/>
          </a:p>
        </p:txBody>
      </p:sp>
      <p:sp>
        <p:nvSpPr>
          <p:cNvPr id="4" name="CuadroTexto 3"/>
          <p:cNvSpPr txBox="1"/>
          <p:nvPr/>
        </p:nvSpPr>
        <p:spPr>
          <a:xfrm>
            <a:off x="370613" y="5584536"/>
            <a:ext cx="8504605" cy="1169551"/>
          </a:xfrm>
          <a:prstGeom prst="rect">
            <a:avLst/>
          </a:prstGeom>
          <a:noFill/>
        </p:spPr>
        <p:txBody>
          <a:bodyPr wrap="square" rtlCol="0">
            <a:spAutoFit/>
          </a:bodyPr>
          <a:lstStyle/>
          <a:p>
            <a:pPr algn="just"/>
            <a:r>
              <a:rPr lang="es-ES" sz="1400" dirty="0" err="1" smtClean="0"/>
              <a:t>Abdalla</a:t>
            </a:r>
            <a:r>
              <a:rPr lang="es-ES" sz="1400" dirty="0" smtClean="0"/>
              <a:t> H, </a:t>
            </a:r>
            <a:r>
              <a:rPr lang="es-ES" sz="1400" dirty="0" err="1" smtClean="0"/>
              <a:t>Thum</a:t>
            </a:r>
            <a:r>
              <a:rPr lang="es-ES" sz="1400" dirty="0" smtClean="0"/>
              <a:t> MY. </a:t>
            </a:r>
            <a:r>
              <a:rPr lang="es-ES" sz="1400" dirty="0" err="1" smtClean="0"/>
              <a:t>An</a:t>
            </a:r>
            <a:r>
              <a:rPr lang="es-ES" sz="1400" dirty="0" smtClean="0"/>
              <a:t> </a:t>
            </a:r>
            <a:r>
              <a:rPr lang="es-ES" sz="1400" dirty="0" err="1" smtClean="0"/>
              <a:t>elevated</a:t>
            </a:r>
            <a:r>
              <a:rPr lang="es-ES" sz="1400" dirty="0" smtClean="0"/>
              <a:t> basal FSH </a:t>
            </a:r>
            <a:r>
              <a:rPr lang="es-ES" sz="1400" dirty="0" err="1" smtClean="0"/>
              <a:t>reflects</a:t>
            </a:r>
            <a:r>
              <a:rPr lang="es-ES" sz="1400" dirty="0" smtClean="0"/>
              <a:t> a </a:t>
            </a:r>
            <a:r>
              <a:rPr lang="es-ES" sz="1400" dirty="0" err="1" smtClean="0"/>
              <a:t>quantitative</a:t>
            </a:r>
            <a:r>
              <a:rPr lang="es-ES" sz="1400" dirty="0" smtClean="0"/>
              <a:t> </a:t>
            </a:r>
            <a:r>
              <a:rPr lang="es-ES" sz="1400" dirty="0" err="1" smtClean="0"/>
              <a:t>rather</a:t>
            </a:r>
            <a:r>
              <a:rPr lang="es-ES" sz="1400" dirty="0" smtClean="0"/>
              <a:t> </a:t>
            </a:r>
            <a:r>
              <a:rPr lang="es-ES" sz="1400" dirty="0" err="1" smtClean="0"/>
              <a:t>than</a:t>
            </a:r>
            <a:r>
              <a:rPr lang="es-ES" sz="1400" dirty="0" smtClean="0"/>
              <a:t> </a:t>
            </a:r>
            <a:r>
              <a:rPr lang="es-ES" sz="1400" dirty="0" err="1" smtClean="0"/>
              <a:t>qualitative</a:t>
            </a:r>
            <a:r>
              <a:rPr lang="es-ES" sz="1400" dirty="0" smtClean="0"/>
              <a:t> decline of </a:t>
            </a:r>
            <a:r>
              <a:rPr lang="es-ES" sz="1400" dirty="0" err="1" smtClean="0"/>
              <a:t>ovarian</a:t>
            </a:r>
            <a:r>
              <a:rPr lang="es-ES" sz="1400" dirty="0" smtClean="0"/>
              <a:t> reserve. </a:t>
            </a:r>
            <a:r>
              <a:rPr lang="es-ES" sz="1400" dirty="0" err="1" smtClean="0"/>
              <a:t>Hum</a:t>
            </a:r>
            <a:r>
              <a:rPr lang="es-ES" sz="1400" dirty="0" smtClean="0"/>
              <a:t> </a:t>
            </a:r>
            <a:r>
              <a:rPr lang="es-ES" sz="1400" dirty="0" err="1" smtClean="0"/>
              <a:t>Reprod</a:t>
            </a:r>
            <a:r>
              <a:rPr lang="es-ES" sz="1400" dirty="0" smtClean="0"/>
              <a:t>. 2004;19:893-8 </a:t>
            </a:r>
          </a:p>
          <a:p>
            <a:pPr algn="just"/>
            <a:endParaRPr lang="es-ES_tradnl" sz="1400" i="1" dirty="0" smtClean="0"/>
          </a:p>
          <a:p>
            <a:pPr algn="just"/>
            <a:r>
              <a:rPr lang="es-ES_tradnl" sz="1400" i="1" dirty="0" err="1" smtClean="0"/>
              <a:t>Creus</a:t>
            </a:r>
            <a:r>
              <a:rPr lang="es-ES_tradnl" sz="1400" i="1" dirty="0" smtClean="0"/>
              <a:t> </a:t>
            </a:r>
            <a:r>
              <a:rPr lang="es-ES_tradnl" sz="1400" i="1" dirty="0"/>
              <a:t>M, </a:t>
            </a:r>
            <a:r>
              <a:rPr lang="es-ES_tradnl" sz="1400" i="1" dirty="0" err="1"/>
              <a:t>Penarrubia</a:t>
            </a:r>
            <a:r>
              <a:rPr lang="es-ES_tradnl" sz="1400" i="1" dirty="0"/>
              <a:t> J, </a:t>
            </a:r>
            <a:r>
              <a:rPr lang="es-ES_tradnl" sz="1400" i="1" dirty="0" err="1"/>
              <a:t>Fabregues</a:t>
            </a:r>
            <a:r>
              <a:rPr lang="es-ES_tradnl" sz="1400" i="1" dirty="0"/>
              <a:t> F, Vidal E, Carmona F, </a:t>
            </a:r>
            <a:r>
              <a:rPr lang="es-ES_tradnl" sz="1400" i="1" dirty="0" err="1"/>
              <a:t>Vanrell</a:t>
            </a:r>
            <a:r>
              <a:rPr lang="es-ES_tradnl" sz="1400" i="1" dirty="0"/>
              <a:t> JA et al. Day 3 </a:t>
            </a:r>
            <a:r>
              <a:rPr lang="es-ES_tradnl" sz="1400" i="1" dirty="0" err="1"/>
              <a:t>serum</a:t>
            </a:r>
            <a:r>
              <a:rPr lang="es-ES_tradnl" sz="1400" i="1" dirty="0"/>
              <a:t> </a:t>
            </a:r>
            <a:r>
              <a:rPr lang="es-ES_tradnl" sz="1400" i="1" dirty="0" err="1"/>
              <a:t>inhibin</a:t>
            </a:r>
            <a:r>
              <a:rPr lang="es-ES_tradnl" sz="1400" i="1" dirty="0"/>
              <a:t> B and FSH and </a:t>
            </a:r>
            <a:r>
              <a:rPr lang="es-ES_tradnl" sz="1400" i="1" dirty="0" err="1"/>
              <a:t>age</a:t>
            </a:r>
            <a:r>
              <a:rPr lang="es-ES_tradnl" sz="1400" i="1" dirty="0"/>
              <a:t> as </a:t>
            </a:r>
            <a:r>
              <a:rPr lang="es-ES_tradnl" sz="1400" i="1" dirty="0" err="1"/>
              <a:t>predictors</a:t>
            </a:r>
            <a:r>
              <a:rPr lang="es-ES_tradnl" sz="1400" i="1" dirty="0"/>
              <a:t> of </a:t>
            </a:r>
            <a:r>
              <a:rPr lang="es-ES_tradnl" sz="1400" i="1" dirty="0" err="1"/>
              <a:t>assisted</a:t>
            </a:r>
            <a:r>
              <a:rPr lang="es-ES_tradnl" sz="1400" i="1" dirty="0"/>
              <a:t> </a:t>
            </a:r>
            <a:r>
              <a:rPr lang="es-ES_tradnl" sz="1400" i="1" dirty="0" err="1"/>
              <a:t>reproduction</a:t>
            </a:r>
            <a:r>
              <a:rPr lang="es-ES_tradnl" sz="1400" i="1" dirty="0"/>
              <a:t> </a:t>
            </a:r>
            <a:r>
              <a:rPr lang="es-ES_tradnl" sz="1400" i="1" dirty="0" err="1"/>
              <a:t>treatment</a:t>
            </a:r>
            <a:r>
              <a:rPr lang="es-ES_tradnl" sz="1400" i="1" dirty="0"/>
              <a:t> </a:t>
            </a:r>
            <a:r>
              <a:rPr lang="es-ES_tradnl" sz="1400" i="1" dirty="0" err="1"/>
              <a:t>outcome</a:t>
            </a:r>
            <a:r>
              <a:rPr lang="es-ES_tradnl" sz="1400" i="1" dirty="0"/>
              <a:t>. </a:t>
            </a:r>
            <a:r>
              <a:rPr lang="es-ES_tradnl" sz="1400" i="1" dirty="0" err="1"/>
              <a:t>Hum</a:t>
            </a:r>
            <a:r>
              <a:rPr lang="es-ES_tradnl" sz="1400" i="1" dirty="0"/>
              <a:t> </a:t>
            </a:r>
            <a:r>
              <a:rPr lang="es-ES_tradnl" sz="1400" i="1" dirty="0" err="1"/>
              <a:t>Reprod</a:t>
            </a:r>
            <a:r>
              <a:rPr lang="es-ES_tradnl" sz="1400" i="1" dirty="0"/>
              <a:t>. 2000; 15:2341-6</a:t>
            </a:r>
            <a:r>
              <a:rPr lang="es-ES_tradnl" sz="1400" dirty="0"/>
              <a:t> </a:t>
            </a:r>
            <a:endParaRPr lang="es-ES" sz="1400" dirty="0"/>
          </a:p>
        </p:txBody>
      </p:sp>
    </p:spTree>
    <p:extLst>
      <p:ext uri="{BB962C8B-B14F-4D97-AF65-F5344CB8AC3E}">
        <p14:creationId xmlns:p14="http://schemas.microsoft.com/office/powerpoint/2010/main" val="421028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6837" y="274638"/>
            <a:ext cx="7467600" cy="1143000"/>
          </a:xfrm>
        </p:spPr>
        <p:txBody>
          <a:bodyPr/>
          <a:lstStyle/>
          <a:p>
            <a:pPr algn="ctr"/>
            <a:r>
              <a:rPr lang="es-ES" dirty="0" smtClean="0"/>
              <a:t>LH</a:t>
            </a:r>
            <a:endParaRPr lang="es-ES" dirty="0"/>
          </a:p>
        </p:txBody>
      </p:sp>
      <p:sp>
        <p:nvSpPr>
          <p:cNvPr id="3" name="Marcador de contenido 2"/>
          <p:cNvSpPr>
            <a:spLocks noGrp="1"/>
          </p:cNvSpPr>
          <p:nvPr>
            <p:ph idx="1"/>
          </p:nvPr>
        </p:nvSpPr>
        <p:spPr>
          <a:xfrm>
            <a:off x="803544" y="1600201"/>
            <a:ext cx="7467600" cy="2728890"/>
          </a:xfrm>
        </p:spPr>
        <p:txBody>
          <a:bodyPr/>
          <a:lstStyle/>
          <a:p>
            <a:r>
              <a:rPr lang="es-ES" dirty="0" smtClean="0"/>
              <a:t>Subunidad alfa igual a FSH, TSH </a:t>
            </a:r>
            <a:r>
              <a:rPr lang="es-ES" dirty="0" err="1" smtClean="0"/>
              <a:t>hCG</a:t>
            </a:r>
            <a:endParaRPr lang="es-ES" dirty="0" smtClean="0"/>
          </a:p>
          <a:p>
            <a:r>
              <a:rPr lang="es-ES" dirty="0" smtClean="0"/>
              <a:t>Subunidad </a:t>
            </a:r>
            <a:r>
              <a:rPr lang="es-ES" dirty="0" err="1" smtClean="0"/>
              <a:t>ß</a:t>
            </a:r>
            <a:r>
              <a:rPr lang="es-ES" dirty="0" smtClean="0"/>
              <a:t> </a:t>
            </a:r>
            <a:r>
              <a:rPr lang="es-ES" dirty="0" err="1" smtClean="0"/>
              <a:t>unica</a:t>
            </a:r>
            <a:endParaRPr lang="es-ES" dirty="0" smtClean="0"/>
          </a:p>
          <a:p>
            <a:r>
              <a:rPr lang="es-ES" dirty="0" smtClean="0"/>
              <a:t>Vida media 20 minutos</a:t>
            </a:r>
          </a:p>
          <a:p>
            <a:r>
              <a:rPr lang="es-ES" dirty="0" smtClean="0"/>
              <a:t>Valor normal entre 0,5 – 2,5 *</a:t>
            </a:r>
            <a:endParaRPr lang="es-ES" dirty="0"/>
          </a:p>
        </p:txBody>
      </p:sp>
      <p:sp>
        <p:nvSpPr>
          <p:cNvPr id="4" name="CuadroTexto 3"/>
          <p:cNvSpPr txBox="1"/>
          <p:nvPr/>
        </p:nvSpPr>
        <p:spPr>
          <a:xfrm>
            <a:off x="457200" y="5526800"/>
            <a:ext cx="8283536" cy="1200329"/>
          </a:xfrm>
          <a:prstGeom prst="rect">
            <a:avLst/>
          </a:prstGeom>
          <a:noFill/>
        </p:spPr>
        <p:txBody>
          <a:bodyPr wrap="square" rtlCol="0">
            <a:spAutoFit/>
          </a:bodyPr>
          <a:lstStyle/>
          <a:p>
            <a:pPr marL="171450" indent="-171450" algn="just">
              <a:buFontTx/>
              <a:buChar char="-"/>
            </a:pPr>
            <a:r>
              <a:rPr lang="es-ES" sz="1200" dirty="0" err="1" smtClean="0"/>
              <a:t>Humadain</a:t>
            </a:r>
            <a:r>
              <a:rPr lang="es-ES" sz="1200" dirty="0" smtClean="0"/>
              <a:t> P, </a:t>
            </a:r>
            <a:r>
              <a:rPr lang="es-ES" sz="1200" dirty="0" err="1" smtClean="0"/>
              <a:t>Bungum</a:t>
            </a:r>
            <a:r>
              <a:rPr lang="es-ES" sz="1200" dirty="0" smtClean="0"/>
              <a:t> L, Andersen C. </a:t>
            </a:r>
            <a:r>
              <a:rPr lang="es-ES" sz="1200" dirty="0" err="1" smtClean="0"/>
              <a:t>Effects</a:t>
            </a:r>
            <a:r>
              <a:rPr lang="es-ES" sz="1200" dirty="0" smtClean="0"/>
              <a:t> of </a:t>
            </a:r>
            <a:r>
              <a:rPr lang="es-ES" sz="1200" dirty="0" err="1" smtClean="0"/>
              <a:t>recombinant</a:t>
            </a:r>
            <a:r>
              <a:rPr lang="es-ES" sz="1200" dirty="0" smtClean="0"/>
              <a:t> LH </a:t>
            </a:r>
            <a:r>
              <a:rPr lang="es-ES" sz="1200" dirty="0" err="1" smtClean="0"/>
              <a:t>suplementation</a:t>
            </a:r>
            <a:r>
              <a:rPr lang="es-ES" sz="1200" dirty="0" smtClean="0"/>
              <a:t>  in </a:t>
            </a:r>
            <a:r>
              <a:rPr lang="es-ES" sz="1200" dirty="0" err="1" smtClean="0"/>
              <a:t>women</a:t>
            </a:r>
            <a:r>
              <a:rPr lang="es-ES" sz="1200" dirty="0" smtClean="0"/>
              <a:t> </a:t>
            </a:r>
            <a:r>
              <a:rPr lang="es-ES" sz="1200" dirty="0" err="1" smtClean="0"/>
              <a:t>undergoing</a:t>
            </a:r>
            <a:r>
              <a:rPr lang="es-ES" sz="1200" dirty="0" smtClean="0"/>
              <a:t> </a:t>
            </a:r>
            <a:r>
              <a:rPr lang="es-ES" sz="1200" dirty="0" err="1" smtClean="0"/>
              <a:t>assisted</a:t>
            </a:r>
            <a:r>
              <a:rPr lang="es-ES" sz="1200" dirty="0" smtClean="0"/>
              <a:t> </a:t>
            </a:r>
            <a:r>
              <a:rPr lang="es-ES" sz="1200" dirty="0" err="1" smtClean="0"/>
              <a:t>reproduction</a:t>
            </a:r>
            <a:r>
              <a:rPr lang="es-ES" sz="1200" dirty="0" smtClean="0"/>
              <a:t> </a:t>
            </a:r>
            <a:r>
              <a:rPr lang="es-ES" sz="1200" dirty="0" err="1" smtClean="0"/>
              <a:t>with</a:t>
            </a:r>
            <a:r>
              <a:rPr lang="es-ES" sz="1200" dirty="0" smtClean="0"/>
              <a:t> </a:t>
            </a:r>
            <a:r>
              <a:rPr lang="es-ES" sz="1200" dirty="0" err="1" smtClean="0"/>
              <a:t>GnRH</a:t>
            </a:r>
            <a:r>
              <a:rPr lang="es-ES" sz="1200" dirty="0" smtClean="0"/>
              <a:t> </a:t>
            </a:r>
            <a:r>
              <a:rPr lang="es-ES" sz="1200" dirty="0" err="1" smtClean="0"/>
              <a:t>agonist</a:t>
            </a:r>
            <a:r>
              <a:rPr lang="es-ES" sz="1200" dirty="0" smtClean="0"/>
              <a:t> </a:t>
            </a:r>
            <a:r>
              <a:rPr lang="es-ES" sz="1200" dirty="0" err="1" smtClean="0"/>
              <a:t>down</a:t>
            </a:r>
            <a:r>
              <a:rPr lang="es-ES" sz="1200" dirty="0" smtClean="0"/>
              <a:t> </a:t>
            </a:r>
            <a:r>
              <a:rPr lang="es-ES" sz="1200" dirty="0" err="1" smtClean="0"/>
              <a:t>regulation</a:t>
            </a:r>
            <a:r>
              <a:rPr lang="es-ES" sz="1200" dirty="0" smtClean="0"/>
              <a:t> and </a:t>
            </a:r>
            <a:r>
              <a:rPr lang="es-ES" sz="1200" dirty="0" err="1" smtClean="0"/>
              <a:t>recombinant</a:t>
            </a:r>
            <a:r>
              <a:rPr lang="es-ES" sz="1200" dirty="0" smtClean="0"/>
              <a:t> FSH </a:t>
            </a:r>
            <a:r>
              <a:rPr lang="es-ES" sz="1200" dirty="0" err="1" smtClean="0"/>
              <a:t>stimulation</a:t>
            </a:r>
            <a:r>
              <a:rPr lang="es-ES" sz="1200" dirty="0" smtClean="0"/>
              <a:t>. </a:t>
            </a:r>
            <a:r>
              <a:rPr lang="es-ES" sz="1200" dirty="0" err="1" smtClean="0"/>
              <a:t>Hum</a:t>
            </a:r>
            <a:r>
              <a:rPr lang="es-ES" sz="1200" dirty="0" smtClean="0"/>
              <a:t> </a:t>
            </a:r>
            <a:r>
              <a:rPr lang="es-ES" sz="1200" dirty="0" err="1" smtClean="0"/>
              <a:t>Reprod</a:t>
            </a:r>
            <a:r>
              <a:rPr lang="es-ES" sz="1200" dirty="0" smtClean="0"/>
              <a:t>. 2002;8:2016-21</a:t>
            </a:r>
          </a:p>
          <a:p>
            <a:pPr marL="171450" indent="-171450" algn="just">
              <a:buFontTx/>
              <a:buChar char="-"/>
            </a:pPr>
            <a:endParaRPr lang="es-ES" sz="1200" dirty="0" smtClean="0"/>
          </a:p>
          <a:p>
            <a:pPr algn="just"/>
            <a:r>
              <a:rPr lang="es-ES" sz="1200" dirty="0" smtClean="0"/>
              <a:t>- </a:t>
            </a:r>
            <a:r>
              <a:rPr lang="es-ES" sz="1200" dirty="0" err="1" smtClean="0"/>
              <a:t>Westergaard</a:t>
            </a:r>
            <a:r>
              <a:rPr lang="es-ES" sz="1200" dirty="0" smtClean="0"/>
              <a:t> LG, </a:t>
            </a:r>
            <a:r>
              <a:rPr lang="es-ES" sz="1200" dirty="0" err="1" smtClean="0"/>
              <a:t>Erb</a:t>
            </a:r>
            <a:r>
              <a:rPr lang="es-ES" sz="1200" dirty="0" smtClean="0"/>
              <a:t> K, </a:t>
            </a:r>
            <a:r>
              <a:rPr lang="es-ES" sz="1200" dirty="0" err="1" smtClean="0"/>
              <a:t>Laussen</a:t>
            </a:r>
            <a:r>
              <a:rPr lang="es-ES" sz="1200" dirty="0" smtClean="0"/>
              <a:t> SB. </a:t>
            </a:r>
            <a:r>
              <a:rPr lang="es-ES" sz="1200" dirty="0" err="1" smtClean="0"/>
              <a:t>The</a:t>
            </a:r>
            <a:r>
              <a:rPr lang="es-ES" sz="1200" dirty="0" smtClean="0"/>
              <a:t> </a:t>
            </a:r>
            <a:r>
              <a:rPr lang="es-ES" sz="1200" dirty="0" err="1" smtClean="0"/>
              <a:t>effect</a:t>
            </a:r>
            <a:r>
              <a:rPr lang="es-ES" sz="1200" dirty="0" smtClean="0"/>
              <a:t> of human </a:t>
            </a:r>
            <a:r>
              <a:rPr lang="es-ES" sz="1200" dirty="0" err="1" smtClean="0"/>
              <a:t>menopausal</a:t>
            </a:r>
            <a:r>
              <a:rPr lang="es-ES" sz="1200" dirty="0" smtClean="0"/>
              <a:t> </a:t>
            </a:r>
            <a:r>
              <a:rPr lang="es-ES" sz="1200" dirty="0" err="1" smtClean="0"/>
              <a:t>gonadotrophin</a:t>
            </a:r>
            <a:r>
              <a:rPr lang="es-ES" sz="1200" dirty="0" smtClean="0"/>
              <a:t> and </a:t>
            </a:r>
            <a:r>
              <a:rPr lang="es-ES" sz="1200" dirty="0" err="1" smtClean="0"/>
              <a:t>highly</a:t>
            </a:r>
            <a:r>
              <a:rPr lang="es-ES" sz="1200" dirty="0" smtClean="0"/>
              <a:t> </a:t>
            </a:r>
            <a:r>
              <a:rPr lang="es-ES" sz="1200" dirty="0" err="1" smtClean="0"/>
              <a:t>purified</a:t>
            </a:r>
            <a:r>
              <a:rPr lang="es-ES" sz="1200" dirty="0" smtClean="0"/>
              <a:t> </a:t>
            </a:r>
            <a:r>
              <a:rPr lang="es-ES" sz="1200" dirty="0" err="1" smtClean="0"/>
              <a:t>urine-derived</a:t>
            </a:r>
            <a:r>
              <a:rPr lang="es-ES" sz="1200" dirty="0" smtClean="0"/>
              <a:t> </a:t>
            </a:r>
            <a:r>
              <a:rPr lang="es-ES" sz="1200" dirty="0" err="1" smtClean="0"/>
              <a:t>follicle</a:t>
            </a:r>
            <a:r>
              <a:rPr lang="es-ES" sz="1200" dirty="0" smtClean="0"/>
              <a:t> </a:t>
            </a:r>
            <a:r>
              <a:rPr lang="es-ES" sz="1200" dirty="0" err="1" smtClean="0"/>
              <a:t>stimulating</a:t>
            </a:r>
            <a:r>
              <a:rPr lang="es-ES" sz="1200" dirty="0" smtClean="0"/>
              <a:t> hormone </a:t>
            </a:r>
            <a:r>
              <a:rPr lang="es-ES" sz="1200" dirty="0" err="1" smtClean="0"/>
              <a:t>on</a:t>
            </a:r>
            <a:r>
              <a:rPr lang="es-ES" sz="1200" dirty="0" smtClean="0"/>
              <a:t> </a:t>
            </a:r>
            <a:r>
              <a:rPr lang="es-ES" sz="1200" dirty="0" err="1" smtClean="0"/>
              <a:t>the</a:t>
            </a:r>
            <a:r>
              <a:rPr lang="es-ES" sz="1200" dirty="0" smtClean="0"/>
              <a:t> </a:t>
            </a:r>
            <a:r>
              <a:rPr lang="es-ES" sz="1200" dirty="0" err="1" smtClean="0"/>
              <a:t>outcome</a:t>
            </a:r>
            <a:r>
              <a:rPr lang="es-ES" sz="1200" dirty="0" smtClean="0"/>
              <a:t> of in vitro </a:t>
            </a:r>
            <a:r>
              <a:rPr lang="es-ES" sz="1200" dirty="0" err="1" smtClean="0"/>
              <a:t>fertilization</a:t>
            </a:r>
            <a:r>
              <a:rPr lang="es-ES" sz="1200" dirty="0" smtClean="0"/>
              <a:t> in </a:t>
            </a:r>
            <a:r>
              <a:rPr lang="es-ES" sz="1200" dirty="0" err="1" smtClean="0"/>
              <a:t>down</a:t>
            </a:r>
            <a:r>
              <a:rPr lang="es-ES" sz="1200" dirty="0" smtClean="0"/>
              <a:t> </a:t>
            </a:r>
            <a:r>
              <a:rPr lang="es-ES" sz="1200" dirty="0" err="1" smtClean="0"/>
              <a:t>regulatd</a:t>
            </a:r>
            <a:r>
              <a:rPr lang="es-ES" sz="1200" dirty="0" smtClean="0"/>
              <a:t> </a:t>
            </a:r>
            <a:r>
              <a:rPr lang="es-ES" sz="1200" dirty="0" err="1" smtClean="0"/>
              <a:t>normogonadotrophic</a:t>
            </a:r>
            <a:r>
              <a:rPr lang="es-ES" sz="1200" dirty="0" smtClean="0"/>
              <a:t> </a:t>
            </a:r>
            <a:r>
              <a:rPr lang="es-ES" sz="1200" dirty="0" err="1" smtClean="0"/>
              <a:t>women</a:t>
            </a:r>
            <a:r>
              <a:rPr lang="es-ES" sz="1200" dirty="0" smtClean="0"/>
              <a:t>. </a:t>
            </a:r>
            <a:r>
              <a:rPr lang="es-ES" sz="1200" dirty="0" err="1" smtClean="0"/>
              <a:t>Hum</a:t>
            </a:r>
            <a:r>
              <a:rPr lang="es-ES" sz="1200" dirty="0" smtClean="0"/>
              <a:t> </a:t>
            </a:r>
            <a:r>
              <a:rPr lang="es-ES" sz="1200" dirty="0" err="1" smtClean="0"/>
              <a:t>Reprod</a:t>
            </a:r>
            <a:r>
              <a:rPr lang="es-ES" sz="1200" dirty="0" smtClean="0"/>
              <a:t>. 1996;11:1209-13</a:t>
            </a:r>
            <a:endParaRPr lang="es-ES" sz="1200" dirty="0"/>
          </a:p>
        </p:txBody>
      </p:sp>
    </p:spTree>
    <p:extLst>
      <p:ext uri="{BB962C8B-B14F-4D97-AF65-F5344CB8AC3E}">
        <p14:creationId xmlns:p14="http://schemas.microsoft.com/office/powerpoint/2010/main" val="42744466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Infertilidad.</a:t>
            </a:r>
            <a:endParaRPr lang="es-ES" dirty="0"/>
          </a:p>
        </p:txBody>
      </p:sp>
      <p:sp>
        <p:nvSpPr>
          <p:cNvPr id="3" name="Marcador de contenido 2"/>
          <p:cNvSpPr>
            <a:spLocks noGrp="1"/>
          </p:cNvSpPr>
          <p:nvPr>
            <p:ph idx="1"/>
          </p:nvPr>
        </p:nvSpPr>
        <p:spPr>
          <a:xfrm>
            <a:off x="457200" y="1600200"/>
            <a:ext cx="8229600" cy="3248030"/>
          </a:xfrm>
        </p:spPr>
        <p:txBody>
          <a:bodyPr/>
          <a:lstStyle/>
          <a:p>
            <a:pPr algn="just"/>
            <a:r>
              <a:rPr lang="es-ES" dirty="0" smtClean="0"/>
              <a:t>La infertilidad se define como “la incapacidad para concebir después de sostener relaciones sexuales constantes sin protección durante 1 año, en ausencia de una patología reproductiva conocida”</a:t>
            </a:r>
            <a:endParaRPr lang="es-ES" dirty="0"/>
          </a:p>
        </p:txBody>
      </p:sp>
      <p:sp>
        <p:nvSpPr>
          <p:cNvPr id="5" name="Marcador de número de diapositiva 4"/>
          <p:cNvSpPr>
            <a:spLocks noGrp="1"/>
          </p:cNvSpPr>
          <p:nvPr>
            <p:ph type="sldNum" sz="quarter" idx="12"/>
          </p:nvPr>
        </p:nvSpPr>
        <p:spPr/>
        <p:txBody>
          <a:bodyPr/>
          <a:lstStyle/>
          <a:p>
            <a:fld id="{045945CB-407F-3F49-9607-417ABA3135A0}" type="slidenum">
              <a:rPr lang="es-ES" smtClean="0"/>
              <a:t>3</a:t>
            </a:fld>
            <a:endParaRPr lang="es-ES"/>
          </a:p>
        </p:txBody>
      </p:sp>
      <p:sp>
        <p:nvSpPr>
          <p:cNvPr id="6" name="CuadroTexto 5"/>
          <p:cNvSpPr txBox="1"/>
          <p:nvPr/>
        </p:nvSpPr>
        <p:spPr>
          <a:xfrm>
            <a:off x="457200" y="5870541"/>
            <a:ext cx="8229600" cy="523220"/>
          </a:xfrm>
          <a:prstGeom prst="rect">
            <a:avLst/>
          </a:prstGeom>
          <a:noFill/>
        </p:spPr>
        <p:txBody>
          <a:bodyPr wrap="square" rtlCol="0">
            <a:spAutoFit/>
          </a:bodyPr>
          <a:lstStyle/>
          <a:p>
            <a:r>
              <a:rPr lang="es-ES" sz="1400" dirty="0" err="1" smtClean="0"/>
              <a:t>National</a:t>
            </a:r>
            <a:r>
              <a:rPr lang="es-ES" sz="1400" dirty="0" smtClean="0"/>
              <a:t> </a:t>
            </a:r>
            <a:r>
              <a:rPr lang="es-ES" sz="1400" dirty="0" err="1" smtClean="0"/>
              <a:t>Institute</a:t>
            </a:r>
            <a:r>
              <a:rPr lang="es-ES" sz="1400" dirty="0" smtClean="0"/>
              <a:t> </a:t>
            </a:r>
            <a:r>
              <a:rPr lang="es-ES" sz="1400" dirty="0" err="1" smtClean="0"/>
              <a:t>for</a:t>
            </a:r>
            <a:r>
              <a:rPr lang="es-ES" sz="1400" dirty="0" smtClean="0"/>
              <a:t> </a:t>
            </a:r>
            <a:r>
              <a:rPr lang="es-ES" sz="1400" dirty="0" err="1" smtClean="0"/>
              <a:t>Clinical</a:t>
            </a:r>
            <a:r>
              <a:rPr lang="es-ES" sz="1400" dirty="0" smtClean="0"/>
              <a:t> </a:t>
            </a:r>
            <a:r>
              <a:rPr lang="es-ES" sz="1400" dirty="0" err="1" smtClean="0"/>
              <a:t>Excellence</a:t>
            </a:r>
            <a:r>
              <a:rPr lang="es-ES" sz="1400" dirty="0" smtClean="0"/>
              <a:t>. </a:t>
            </a:r>
            <a:r>
              <a:rPr lang="es-ES" sz="1400" dirty="0" err="1" smtClean="0"/>
              <a:t>Fertility</a:t>
            </a:r>
            <a:r>
              <a:rPr lang="es-ES" sz="1400" dirty="0" smtClean="0"/>
              <a:t>: </a:t>
            </a:r>
            <a:r>
              <a:rPr lang="es-ES" sz="1400" dirty="0" err="1" smtClean="0"/>
              <a:t>assessment</a:t>
            </a:r>
            <a:r>
              <a:rPr lang="es-ES" sz="1400" dirty="0" smtClean="0"/>
              <a:t> and </a:t>
            </a:r>
            <a:r>
              <a:rPr lang="es-ES" sz="1400" dirty="0" err="1" smtClean="0"/>
              <a:t>treatment</a:t>
            </a:r>
            <a:r>
              <a:rPr lang="es-ES" sz="1400" dirty="0" smtClean="0"/>
              <a:t> </a:t>
            </a:r>
            <a:r>
              <a:rPr lang="es-ES" sz="1400" dirty="0" err="1" smtClean="0"/>
              <a:t>for</a:t>
            </a:r>
            <a:r>
              <a:rPr lang="es-ES" sz="1400" dirty="0" smtClean="0"/>
              <a:t> </a:t>
            </a:r>
            <a:r>
              <a:rPr lang="es-ES" sz="1400" dirty="0" err="1" smtClean="0"/>
              <a:t>people</a:t>
            </a:r>
            <a:r>
              <a:rPr lang="es-ES" sz="1400" dirty="0" smtClean="0"/>
              <a:t> </a:t>
            </a:r>
            <a:r>
              <a:rPr lang="es-ES" sz="1400" dirty="0" err="1" smtClean="0"/>
              <a:t>with</a:t>
            </a:r>
            <a:r>
              <a:rPr lang="es-ES" sz="1400" dirty="0" smtClean="0"/>
              <a:t> </a:t>
            </a:r>
            <a:r>
              <a:rPr lang="es-ES" sz="1400" dirty="0" err="1" smtClean="0"/>
              <a:t>fertility</a:t>
            </a:r>
            <a:r>
              <a:rPr lang="es-ES" sz="1400" dirty="0" smtClean="0"/>
              <a:t> </a:t>
            </a:r>
            <a:r>
              <a:rPr lang="es-ES" sz="1400" dirty="0" err="1" smtClean="0"/>
              <a:t>problems</a:t>
            </a:r>
            <a:r>
              <a:rPr lang="es-ES" sz="1400" dirty="0" smtClean="0"/>
              <a:t>. </a:t>
            </a:r>
            <a:r>
              <a:rPr lang="es-ES" sz="1400" dirty="0" err="1" smtClean="0"/>
              <a:t>Clinical</a:t>
            </a:r>
            <a:r>
              <a:rPr lang="es-ES" sz="1400" dirty="0" smtClean="0"/>
              <a:t> </a:t>
            </a:r>
            <a:r>
              <a:rPr lang="es-ES" sz="1400" dirty="0" err="1" smtClean="0"/>
              <a:t>Guidelines</a:t>
            </a:r>
            <a:r>
              <a:rPr lang="es-ES" sz="1400" dirty="0" smtClean="0"/>
              <a:t> 2004;11</a:t>
            </a:r>
            <a:endParaRPr lang="es-ES" sz="1400" dirty="0"/>
          </a:p>
        </p:txBody>
      </p:sp>
    </p:spTree>
    <p:extLst>
      <p:ext uri="{BB962C8B-B14F-4D97-AF65-F5344CB8AC3E}">
        <p14:creationId xmlns:p14="http://schemas.microsoft.com/office/powerpoint/2010/main" val="4243420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1268" y="274638"/>
            <a:ext cx="7467600" cy="1143000"/>
          </a:xfrm>
        </p:spPr>
        <p:txBody>
          <a:bodyPr/>
          <a:lstStyle/>
          <a:p>
            <a:pPr algn="ctr"/>
            <a:r>
              <a:rPr lang="es-ES" dirty="0" smtClean="0"/>
              <a:t>LH</a:t>
            </a:r>
            <a:endParaRPr lang="es-ES" dirty="0"/>
          </a:p>
        </p:txBody>
      </p:sp>
      <p:sp>
        <p:nvSpPr>
          <p:cNvPr id="3" name="Marcador de contenido 2"/>
          <p:cNvSpPr>
            <a:spLocks noGrp="1"/>
          </p:cNvSpPr>
          <p:nvPr>
            <p:ph idx="1"/>
          </p:nvPr>
        </p:nvSpPr>
        <p:spPr>
          <a:xfrm>
            <a:off x="457199" y="1600201"/>
            <a:ext cx="8215981" cy="4186350"/>
          </a:xfrm>
        </p:spPr>
        <p:txBody>
          <a:bodyPr/>
          <a:lstStyle/>
          <a:p>
            <a:pPr algn="just"/>
            <a:r>
              <a:rPr lang="es-ES" dirty="0" smtClean="0"/>
              <a:t>Presenta receptores a nivel de ovario, </a:t>
            </a:r>
            <a:r>
              <a:rPr lang="es-ES" dirty="0" err="1" smtClean="0"/>
              <a:t>miometrio</a:t>
            </a:r>
            <a:r>
              <a:rPr lang="es-ES" dirty="0" smtClean="0"/>
              <a:t>, trompas y cuello uterino</a:t>
            </a:r>
          </a:p>
          <a:p>
            <a:pPr algn="just"/>
            <a:r>
              <a:rPr lang="es-ES" dirty="0" smtClean="0"/>
              <a:t>Comparte receptores con </a:t>
            </a:r>
            <a:r>
              <a:rPr lang="es-ES" dirty="0" err="1" smtClean="0"/>
              <a:t>hCG</a:t>
            </a:r>
            <a:endParaRPr lang="es-ES" dirty="0" smtClean="0"/>
          </a:p>
          <a:p>
            <a:pPr algn="just"/>
            <a:r>
              <a:rPr lang="es-ES" dirty="0" smtClean="0"/>
              <a:t>Ovario:</a:t>
            </a:r>
          </a:p>
          <a:p>
            <a:pPr lvl="1" algn="just"/>
            <a:r>
              <a:rPr lang="es-ES" dirty="0" smtClean="0"/>
              <a:t>Mantiene cuerpo lúteo</a:t>
            </a:r>
          </a:p>
          <a:p>
            <a:pPr lvl="1" algn="just"/>
            <a:r>
              <a:rPr lang="es-ES" dirty="0" smtClean="0"/>
              <a:t>Estimula </a:t>
            </a:r>
            <a:r>
              <a:rPr lang="es-ES" dirty="0" err="1" smtClean="0"/>
              <a:t>estereidogenesis</a:t>
            </a:r>
            <a:endParaRPr lang="es-ES" dirty="0"/>
          </a:p>
          <a:p>
            <a:pPr algn="just"/>
            <a:r>
              <a:rPr lang="es-ES" dirty="0" smtClean="0"/>
              <a:t>Pico </a:t>
            </a:r>
            <a:r>
              <a:rPr lang="es-ES" dirty="0" err="1" smtClean="0"/>
              <a:t>preovulatorio</a:t>
            </a:r>
            <a:r>
              <a:rPr lang="es-ES" dirty="0" smtClean="0"/>
              <a:t>: papel en maduración </a:t>
            </a:r>
            <a:r>
              <a:rPr lang="es-ES" dirty="0" err="1" smtClean="0"/>
              <a:t>ovocitaria</a:t>
            </a:r>
            <a:r>
              <a:rPr lang="es-ES" dirty="0" smtClean="0"/>
              <a:t> ??*</a:t>
            </a:r>
          </a:p>
        </p:txBody>
      </p:sp>
      <p:sp>
        <p:nvSpPr>
          <p:cNvPr id="4" name="CuadroTexto 3"/>
          <p:cNvSpPr txBox="1"/>
          <p:nvPr/>
        </p:nvSpPr>
        <p:spPr>
          <a:xfrm>
            <a:off x="486062" y="6219456"/>
            <a:ext cx="8215981" cy="523220"/>
          </a:xfrm>
          <a:prstGeom prst="rect">
            <a:avLst/>
          </a:prstGeom>
          <a:noFill/>
        </p:spPr>
        <p:txBody>
          <a:bodyPr wrap="square" rtlCol="0">
            <a:spAutoFit/>
          </a:bodyPr>
          <a:lstStyle/>
          <a:p>
            <a:r>
              <a:rPr lang="es-ES" sz="1400" dirty="0" smtClean="0"/>
              <a:t>* </a:t>
            </a:r>
            <a:r>
              <a:rPr lang="es-ES" sz="1400" dirty="0" err="1" smtClean="0"/>
              <a:t>Speroff</a:t>
            </a:r>
            <a:r>
              <a:rPr lang="es-ES" sz="1400" dirty="0" smtClean="0"/>
              <a:t> L, </a:t>
            </a:r>
            <a:r>
              <a:rPr lang="es-ES" sz="1400" dirty="0" err="1" smtClean="0"/>
              <a:t>Glass</a:t>
            </a:r>
            <a:r>
              <a:rPr lang="es-ES" sz="1400" dirty="0" smtClean="0"/>
              <a:t> RH, </a:t>
            </a:r>
            <a:r>
              <a:rPr lang="es-ES" sz="1400" dirty="0" err="1" smtClean="0"/>
              <a:t>Kase</a:t>
            </a:r>
            <a:r>
              <a:rPr lang="es-ES" sz="1400" dirty="0" smtClean="0"/>
              <a:t> NG. El ovario, </a:t>
            </a:r>
            <a:r>
              <a:rPr lang="es-ES" sz="1400" dirty="0" err="1" smtClean="0"/>
              <a:t>embriologia</a:t>
            </a:r>
            <a:r>
              <a:rPr lang="es-ES" sz="1400" dirty="0" smtClean="0"/>
              <a:t> y desarrollo. </a:t>
            </a:r>
            <a:r>
              <a:rPr lang="es-ES" sz="1400" dirty="0" err="1" smtClean="0"/>
              <a:t>Endocrinologia</a:t>
            </a:r>
            <a:r>
              <a:rPr lang="es-ES" sz="1400" dirty="0" smtClean="0"/>
              <a:t> </a:t>
            </a:r>
            <a:r>
              <a:rPr lang="es-ES" sz="1400" dirty="0" err="1" smtClean="0"/>
              <a:t>ginecologica</a:t>
            </a:r>
            <a:r>
              <a:rPr lang="es-ES" sz="1400" dirty="0" smtClean="0"/>
              <a:t> e infertilidad. </a:t>
            </a:r>
            <a:r>
              <a:rPr lang="es-ES" sz="1400" dirty="0" err="1" smtClean="0"/>
              <a:t>Waverly</a:t>
            </a:r>
            <a:r>
              <a:rPr lang="es-ES" sz="1400" dirty="0" smtClean="0"/>
              <a:t> </a:t>
            </a:r>
            <a:r>
              <a:rPr lang="es-ES" sz="1400" dirty="0" err="1" smtClean="0"/>
              <a:t>Hispanica</a:t>
            </a:r>
            <a:r>
              <a:rPr lang="es-ES" sz="1400" dirty="0" smtClean="0"/>
              <a:t>, 2000. p 107-22, 202-46</a:t>
            </a:r>
            <a:endParaRPr lang="es-ES" sz="1400" dirty="0"/>
          </a:p>
        </p:txBody>
      </p:sp>
    </p:spTree>
    <p:extLst>
      <p:ext uri="{BB962C8B-B14F-4D97-AF65-F5344CB8AC3E}">
        <p14:creationId xmlns:p14="http://schemas.microsoft.com/office/powerpoint/2010/main" val="209468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6837" y="274638"/>
            <a:ext cx="7467600" cy="1143000"/>
          </a:xfrm>
        </p:spPr>
        <p:txBody>
          <a:bodyPr/>
          <a:lstStyle/>
          <a:p>
            <a:pPr algn="ctr"/>
            <a:r>
              <a:rPr lang="es-ES" dirty="0" smtClean="0"/>
              <a:t>LH</a:t>
            </a:r>
            <a:endParaRPr lang="es-ES" dirty="0"/>
          </a:p>
        </p:txBody>
      </p:sp>
      <p:sp>
        <p:nvSpPr>
          <p:cNvPr id="3" name="Marcador de contenido 2"/>
          <p:cNvSpPr>
            <a:spLocks noGrp="1"/>
          </p:cNvSpPr>
          <p:nvPr>
            <p:ph idx="1"/>
          </p:nvPr>
        </p:nvSpPr>
        <p:spPr>
          <a:xfrm>
            <a:off x="327320" y="1273338"/>
            <a:ext cx="8504605" cy="1271429"/>
          </a:xfrm>
        </p:spPr>
        <p:txBody>
          <a:bodyPr>
            <a:normAutofit/>
          </a:bodyPr>
          <a:lstStyle/>
          <a:p>
            <a:pPr algn="just"/>
            <a:r>
              <a:rPr lang="es-ES" sz="2400" dirty="0" smtClean="0"/>
              <a:t>Existen diferentes opiniones o criterios que impiden unificar la función de la LH en la maduración y los resultados gestacionales.</a:t>
            </a:r>
            <a:endParaRPr lang="es-ES" sz="2400" dirty="0"/>
          </a:p>
        </p:txBody>
      </p:sp>
      <p:graphicFrame>
        <p:nvGraphicFramePr>
          <p:cNvPr id="4" name="Tabla 3"/>
          <p:cNvGraphicFramePr>
            <a:graphicFrameLocks noGrp="1"/>
          </p:cNvGraphicFramePr>
          <p:nvPr>
            <p:extLst>
              <p:ext uri="{D42A27DB-BD31-4B8C-83A1-F6EECF244321}">
                <p14:modId xmlns:p14="http://schemas.microsoft.com/office/powerpoint/2010/main" val="2804499188"/>
              </p:ext>
            </p:extLst>
          </p:nvPr>
        </p:nvGraphicFramePr>
        <p:xfrm>
          <a:off x="457200" y="2710155"/>
          <a:ext cx="8345862" cy="3749039"/>
        </p:xfrm>
        <a:graphic>
          <a:graphicData uri="http://schemas.openxmlformats.org/drawingml/2006/table">
            <a:tbl>
              <a:tblPr firstRow="1" bandRow="1">
                <a:tableStyleId>{5940675A-B579-460E-94D1-54222C63F5DA}</a:tableStyleId>
              </a:tblPr>
              <a:tblGrid>
                <a:gridCol w="1678625"/>
                <a:gridCol w="6667237"/>
              </a:tblGrid>
              <a:tr h="370840">
                <a:tc>
                  <a:txBody>
                    <a:bodyPr/>
                    <a:lstStyle/>
                    <a:p>
                      <a:r>
                        <a:rPr lang="es-ES" sz="1400" dirty="0" smtClean="0"/>
                        <a:t>Fleming et al</a:t>
                      </a:r>
                      <a:endParaRPr lang="es-ES" sz="1400" dirty="0"/>
                    </a:p>
                  </a:txBody>
                  <a:tcPr/>
                </a:tc>
                <a:tc>
                  <a:txBody>
                    <a:bodyPr/>
                    <a:lstStyle/>
                    <a:p>
                      <a:r>
                        <a:rPr lang="es-ES" sz="1400" dirty="0" smtClean="0"/>
                        <a:t>Menor [ ] LH en fase central folicular</a:t>
                      </a:r>
                      <a:r>
                        <a:rPr lang="es-ES" sz="1400" baseline="0" dirty="0" smtClean="0"/>
                        <a:t> =&gt; menor tasa de fecundación, menos recuperación de </a:t>
                      </a:r>
                      <a:r>
                        <a:rPr lang="es-ES" sz="1400" baseline="0" dirty="0" err="1" smtClean="0"/>
                        <a:t>ovocitos</a:t>
                      </a:r>
                      <a:r>
                        <a:rPr lang="es-ES" sz="1400" baseline="0" dirty="0" smtClean="0"/>
                        <a:t>, menor número de embriones </a:t>
                      </a:r>
                      <a:r>
                        <a:rPr lang="es-ES" sz="1400" baseline="0" dirty="0" err="1" smtClean="0"/>
                        <a:t>criopreservados</a:t>
                      </a:r>
                      <a:r>
                        <a:rPr lang="es-ES" sz="1400" baseline="0" dirty="0" smtClean="0"/>
                        <a:t> </a:t>
                      </a:r>
                      <a:endParaRPr lang="es-ES" sz="1400" dirty="0"/>
                    </a:p>
                  </a:txBody>
                  <a:tcPr/>
                </a:tc>
              </a:tr>
              <a:tr h="370840">
                <a:tc>
                  <a:txBody>
                    <a:bodyPr/>
                    <a:lstStyle/>
                    <a:p>
                      <a:r>
                        <a:rPr lang="es-ES" sz="1400" dirty="0" err="1" smtClean="0"/>
                        <a:t>Marrs</a:t>
                      </a:r>
                      <a:r>
                        <a:rPr lang="es-ES" sz="1400" baseline="0" dirty="0" smtClean="0"/>
                        <a:t> et al</a:t>
                      </a:r>
                    </a:p>
                    <a:p>
                      <a:r>
                        <a:rPr lang="es-ES" sz="1400" baseline="0" dirty="0" err="1" smtClean="0"/>
                        <a:t>Humadain</a:t>
                      </a:r>
                      <a:r>
                        <a:rPr lang="es-ES" sz="1400" baseline="0" dirty="0" smtClean="0"/>
                        <a:t> et al</a:t>
                      </a:r>
                      <a:endParaRPr lang="es-ES" sz="1400" dirty="0"/>
                    </a:p>
                  </a:txBody>
                  <a:tcPr/>
                </a:tc>
                <a:tc>
                  <a:txBody>
                    <a:bodyPr/>
                    <a:lstStyle/>
                    <a:p>
                      <a:r>
                        <a:rPr lang="es-ES" sz="1400" dirty="0" err="1" smtClean="0"/>
                        <a:t>Pac</a:t>
                      </a:r>
                      <a:r>
                        <a:rPr lang="es-ES" sz="1400" dirty="0" smtClean="0"/>
                        <a:t> &gt;35 años se beneficiaban de aportes de LH mejorando [ ] en fase folicular y número de </a:t>
                      </a:r>
                      <a:r>
                        <a:rPr lang="es-ES" sz="1400" dirty="0" err="1" smtClean="0"/>
                        <a:t>ovocitos</a:t>
                      </a:r>
                      <a:r>
                        <a:rPr lang="es-ES" sz="1400" dirty="0" smtClean="0"/>
                        <a:t> recuperados, embriones fecundados</a:t>
                      </a:r>
                      <a:r>
                        <a:rPr lang="es-ES" sz="1400" baseline="0" dirty="0" smtClean="0"/>
                        <a:t> y tasa de embarazo</a:t>
                      </a:r>
                      <a:endParaRPr lang="es-ES" sz="1400" dirty="0"/>
                    </a:p>
                  </a:txBody>
                  <a:tcPr/>
                </a:tc>
              </a:tr>
              <a:tr h="370840">
                <a:tc>
                  <a:txBody>
                    <a:bodyPr/>
                    <a:lstStyle/>
                    <a:p>
                      <a:r>
                        <a:rPr lang="es-ES" sz="1400" dirty="0" err="1" smtClean="0"/>
                        <a:t>Fabregues</a:t>
                      </a:r>
                      <a:r>
                        <a:rPr lang="es-ES" sz="1400" dirty="0" smtClean="0"/>
                        <a:t> et al</a:t>
                      </a:r>
                      <a:endParaRPr lang="es-ES" sz="1400" dirty="0"/>
                    </a:p>
                  </a:txBody>
                  <a:tcPr/>
                </a:tc>
                <a:tc>
                  <a:txBody>
                    <a:bodyPr/>
                    <a:lstStyle/>
                    <a:p>
                      <a:r>
                        <a:rPr lang="es-ES" sz="1400" dirty="0" smtClean="0"/>
                        <a:t>Mujeres &gt;35 años,</a:t>
                      </a:r>
                      <a:r>
                        <a:rPr lang="es-ES" sz="1400" baseline="0" dirty="0" smtClean="0"/>
                        <a:t> no se obtuvieron diferencias significativas respecto a parámetros de estimulación ni en la tasa de implantación en grupo con suplemento de LH</a:t>
                      </a:r>
                      <a:endParaRPr lang="es-ES" sz="1400" dirty="0"/>
                    </a:p>
                  </a:txBody>
                  <a:tcPr/>
                </a:tc>
              </a:tr>
              <a:tr h="370840">
                <a:tc>
                  <a:txBody>
                    <a:bodyPr/>
                    <a:lstStyle/>
                    <a:p>
                      <a:r>
                        <a:rPr lang="es-ES" sz="1400" dirty="0" smtClean="0"/>
                        <a:t>De Placido et al</a:t>
                      </a:r>
                      <a:endParaRPr lang="es-ES" sz="1400" dirty="0"/>
                    </a:p>
                  </a:txBody>
                  <a:tcPr/>
                </a:tc>
                <a:tc>
                  <a:txBody>
                    <a:bodyPr/>
                    <a:lstStyle/>
                    <a:p>
                      <a:r>
                        <a:rPr lang="es-ES" sz="1400" dirty="0" smtClean="0"/>
                        <a:t>229 ciclos de FIV / ICSI, </a:t>
                      </a:r>
                      <a:r>
                        <a:rPr lang="es-ES" sz="1400" dirty="0" err="1" smtClean="0"/>
                        <a:t>pac</a:t>
                      </a:r>
                      <a:r>
                        <a:rPr lang="es-ES" sz="1400" dirty="0" smtClean="0"/>
                        <a:t> &lt; 37años y FSH ≤10</a:t>
                      </a:r>
                      <a:r>
                        <a:rPr lang="es-ES" sz="1400" baseline="0" dirty="0" smtClean="0"/>
                        <a:t> comparando con grupo control </a:t>
                      </a:r>
                      <a:r>
                        <a:rPr lang="es-ES" sz="1400" baseline="0" dirty="0" err="1" smtClean="0"/>
                        <a:t>normorrespondedoras</a:t>
                      </a:r>
                      <a:r>
                        <a:rPr lang="es-ES" sz="1400" baseline="0" dirty="0" smtClean="0"/>
                        <a:t> =&gt; </a:t>
                      </a:r>
                      <a:r>
                        <a:rPr lang="es-ES" sz="1400" baseline="0" dirty="0" err="1" smtClean="0"/>
                        <a:t>suplementacion</a:t>
                      </a:r>
                      <a:r>
                        <a:rPr lang="es-ES" sz="1400" baseline="0" dirty="0" smtClean="0"/>
                        <a:t> con </a:t>
                      </a:r>
                      <a:r>
                        <a:rPr lang="es-ES" sz="1400" baseline="0" dirty="0" err="1" smtClean="0"/>
                        <a:t>LHr</a:t>
                      </a:r>
                      <a:r>
                        <a:rPr lang="es-ES" sz="1400" baseline="0" dirty="0" smtClean="0"/>
                        <a:t> mejoraba número de </a:t>
                      </a:r>
                      <a:r>
                        <a:rPr lang="es-ES" sz="1400" baseline="0" dirty="0" err="1" smtClean="0"/>
                        <a:t>ovocitos</a:t>
                      </a:r>
                      <a:r>
                        <a:rPr lang="es-ES" sz="1400" baseline="0" dirty="0" smtClean="0"/>
                        <a:t> recuperados igualando la tasa del grupo control</a:t>
                      </a:r>
                      <a:endParaRPr lang="es-ES" sz="1400" dirty="0"/>
                    </a:p>
                  </a:txBody>
                  <a:tcPr/>
                </a:tc>
              </a:tr>
              <a:tr h="370840">
                <a:tc>
                  <a:txBody>
                    <a:bodyPr/>
                    <a:lstStyle/>
                    <a:p>
                      <a:r>
                        <a:rPr lang="es-ES" sz="1400" dirty="0" err="1" smtClean="0"/>
                        <a:t>Ferrareti</a:t>
                      </a:r>
                      <a:r>
                        <a:rPr lang="es-ES" sz="1400" baseline="0" dirty="0" smtClean="0"/>
                        <a:t> et al</a:t>
                      </a:r>
                      <a:endParaRPr lang="es-ES" sz="1400" dirty="0"/>
                    </a:p>
                  </a:txBody>
                  <a:tcPr/>
                </a:tc>
                <a:tc>
                  <a:txBody>
                    <a:bodyPr/>
                    <a:lstStyle/>
                    <a:p>
                      <a:r>
                        <a:rPr lang="es-ES" sz="1400" dirty="0" smtClean="0"/>
                        <a:t> Diferencias entre bajas respondedoras que recibieron </a:t>
                      </a:r>
                      <a:r>
                        <a:rPr lang="es-ES" sz="1400" dirty="0" err="1" smtClean="0"/>
                        <a:t>LHr</a:t>
                      </a:r>
                      <a:r>
                        <a:rPr lang="es-ES" sz="1400" dirty="0" smtClean="0"/>
                        <a:t> respecto a grupo control en cuanto a número de </a:t>
                      </a:r>
                      <a:r>
                        <a:rPr lang="es-ES" sz="1400" dirty="0" err="1" smtClean="0"/>
                        <a:t>ovocitos</a:t>
                      </a:r>
                      <a:r>
                        <a:rPr lang="es-ES" sz="1400" baseline="0" dirty="0" smtClean="0"/>
                        <a:t> maduros recuperados, tasas de fecundación y progreso del embarazo. </a:t>
                      </a:r>
                      <a:r>
                        <a:rPr lang="es-ES" sz="1400" dirty="0" smtClean="0"/>
                        <a:t> </a:t>
                      </a:r>
                      <a:endParaRPr lang="es-ES" sz="1400" dirty="0"/>
                    </a:p>
                  </a:txBody>
                  <a:tcPr/>
                </a:tc>
              </a:tr>
              <a:tr h="370840">
                <a:tc>
                  <a:txBody>
                    <a:bodyPr/>
                    <a:lstStyle/>
                    <a:p>
                      <a:r>
                        <a:rPr lang="es-ES" sz="1400" dirty="0" err="1" smtClean="0"/>
                        <a:t>Tarlatzis</a:t>
                      </a:r>
                      <a:r>
                        <a:rPr lang="es-ES" sz="1400" dirty="0" smtClean="0"/>
                        <a:t> et al</a:t>
                      </a:r>
                      <a:endParaRPr lang="es-ES" sz="1400" dirty="0"/>
                    </a:p>
                  </a:txBody>
                  <a:tcPr/>
                </a:tc>
                <a:tc>
                  <a:txBody>
                    <a:bodyPr/>
                    <a:lstStyle/>
                    <a:p>
                      <a:r>
                        <a:rPr lang="es-ES" sz="1400" dirty="0" smtClean="0"/>
                        <a:t>Estudio </a:t>
                      </a:r>
                      <a:r>
                        <a:rPr lang="es-ES" sz="1400" dirty="0" err="1" smtClean="0"/>
                        <a:t>multicéntrico</a:t>
                      </a:r>
                      <a:r>
                        <a:rPr lang="es-ES" sz="1400" dirty="0" smtClean="0"/>
                        <a:t>, doble ciego =&gt;</a:t>
                      </a:r>
                      <a:r>
                        <a:rPr lang="es-ES" sz="1400" baseline="0" dirty="0" smtClean="0"/>
                        <a:t> no existían diferencias significativas en cuanto a recuperación de </a:t>
                      </a:r>
                      <a:r>
                        <a:rPr lang="es-ES" sz="1400" baseline="0" dirty="0" err="1" smtClean="0"/>
                        <a:t>ovocitos</a:t>
                      </a:r>
                      <a:r>
                        <a:rPr lang="es-ES" sz="1400" baseline="0" dirty="0" smtClean="0"/>
                        <a:t> ni tasas de gestación.</a:t>
                      </a:r>
                      <a:endParaRPr lang="es-ES" sz="1400" dirty="0"/>
                    </a:p>
                  </a:txBody>
                  <a:tcPr/>
                </a:tc>
              </a:tr>
            </a:tbl>
          </a:graphicData>
        </a:graphic>
      </p:graphicFrame>
    </p:spTree>
    <p:extLst>
      <p:ext uri="{BB962C8B-B14F-4D97-AF65-F5344CB8AC3E}">
        <p14:creationId xmlns:p14="http://schemas.microsoft.com/office/powerpoint/2010/main" val="12108126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199" y="1197706"/>
            <a:ext cx="8100531" cy="5375787"/>
          </a:xfrm>
        </p:spPr>
        <p:txBody>
          <a:bodyPr>
            <a:noAutofit/>
          </a:bodyPr>
          <a:lstStyle/>
          <a:p>
            <a:pPr algn="just"/>
            <a:r>
              <a:rPr lang="es-ES" sz="1400" dirty="0" smtClean="0"/>
              <a:t>Fleming R, Lloyd F, Herbert M. </a:t>
            </a:r>
            <a:r>
              <a:rPr lang="es-ES" sz="1400" dirty="0" err="1" smtClean="0"/>
              <a:t>Effects</a:t>
            </a:r>
            <a:r>
              <a:rPr lang="es-ES" sz="1400" dirty="0" smtClean="0"/>
              <a:t> of </a:t>
            </a:r>
            <a:r>
              <a:rPr lang="es-ES" sz="1400" dirty="0" err="1" smtClean="0"/>
              <a:t>profound</a:t>
            </a:r>
            <a:r>
              <a:rPr lang="es-ES" sz="1400" dirty="0" smtClean="0"/>
              <a:t> </a:t>
            </a:r>
            <a:r>
              <a:rPr lang="es-ES" sz="1400" dirty="0" err="1" smtClean="0"/>
              <a:t>suppression</a:t>
            </a:r>
            <a:r>
              <a:rPr lang="es-ES" sz="1400" dirty="0" smtClean="0"/>
              <a:t> of </a:t>
            </a:r>
            <a:r>
              <a:rPr lang="es-ES" sz="1400" dirty="0" err="1" smtClean="0"/>
              <a:t>luteinizing</a:t>
            </a:r>
            <a:r>
              <a:rPr lang="es-ES" sz="1400" dirty="0" smtClean="0"/>
              <a:t> hormone </a:t>
            </a:r>
            <a:r>
              <a:rPr lang="es-ES" sz="1400" dirty="0" err="1" smtClean="0"/>
              <a:t>during</a:t>
            </a:r>
            <a:r>
              <a:rPr lang="es-ES" sz="1400" dirty="0" smtClean="0"/>
              <a:t> </a:t>
            </a:r>
            <a:r>
              <a:rPr lang="es-ES" sz="1400" dirty="0" err="1" smtClean="0"/>
              <a:t>ovarian</a:t>
            </a:r>
            <a:r>
              <a:rPr lang="es-ES" sz="1400" dirty="0" smtClean="0"/>
              <a:t> </a:t>
            </a:r>
            <a:r>
              <a:rPr lang="es-ES" sz="1400" dirty="0" err="1" smtClean="0"/>
              <a:t>stimulation</a:t>
            </a:r>
            <a:r>
              <a:rPr lang="es-ES" sz="1400" dirty="0" smtClean="0"/>
              <a:t> </a:t>
            </a:r>
            <a:r>
              <a:rPr lang="es-ES" sz="1400" dirty="0" err="1" smtClean="0"/>
              <a:t>on</a:t>
            </a:r>
            <a:r>
              <a:rPr lang="es-ES" sz="1400" dirty="0" smtClean="0"/>
              <a:t> </a:t>
            </a:r>
            <a:r>
              <a:rPr lang="es-ES" sz="1400" dirty="0" err="1" smtClean="0"/>
              <a:t>follicular</a:t>
            </a:r>
            <a:r>
              <a:rPr lang="es-ES" sz="1400" dirty="0" smtClean="0"/>
              <a:t> </a:t>
            </a:r>
            <a:r>
              <a:rPr lang="es-ES" sz="1400" dirty="0" err="1" smtClean="0"/>
              <a:t>activity</a:t>
            </a:r>
            <a:r>
              <a:rPr lang="es-ES" sz="1400" dirty="0" smtClean="0"/>
              <a:t>, </a:t>
            </a:r>
            <a:r>
              <a:rPr lang="es-ES" sz="1400" dirty="0" err="1" smtClean="0"/>
              <a:t>oocyte</a:t>
            </a:r>
            <a:r>
              <a:rPr lang="es-ES" sz="1400" dirty="0" smtClean="0"/>
              <a:t> and </a:t>
            </a:r>
            <a:r>
              <a:rPr lang="es-ES" sz="1400" dirty="0" err="1" smtClean="0"/>
              <a:t>embryo</a:t>
            </a:r>
            <a:r>
              <a:rPr lang="es-ES" sz="1400" dirty="0" smtClean="0"/>
              <a:t> </a:t>
            </a:r>
            <a:r>
              <a:rPr lang="es-ES" sz="1400" dirty="0" err="1" smtClean="0"/>
              <a:t>function</a:t>
            </a:r>
            <a:r>
              <a:rPr lang="es-ES" sz="1400" dirty="0" smtClean="0"/>
              <a:t> in </a:t>
            </a:r>
            <a:r>
              <a:rPr lang="es-ES" sz="1400" dirty="0" err="1" smtClean="0"/>
              <a:t>cycles</a:t>
            </a:r>
            <a:r>
              <a:rPr lang="es-ES" sz="1400" dirty="0" smtClean="0"/>
              <a:t> </a:t>
            </a:r>
            <a:r>
              <a:rPr lang="es-ES" sz="1400" dirty="0" err="1" smtClean="0"/>
              <a:t>stimulated</a:t>
            </a:r>
            <a:r>
              <a:rPr lang="es-ES" sz="1400" dirty="0" smtClean="0"/>
              <a:t> </a:t>
            </a:r>
            <a:r>
              <a:rPr lang="es-ES" sz="1400" dirty="0" err="1" smtClean="0"/>
              <a:t>with</a:t>
            </a:r>
            <a:r>
              <a:rPr lang="es-ES" sz="1400" dirty="0" smtClean="0"/>
              <a:t> </a:t>
            </a:r>
            <a:r>
              <a:rPr lang="es-ES" sz="1400" dirty="0" err="1" smtClean="0"/>
              <a:t>purified</a:t>
            </a:r>
            <a:r>
              <a:rPr lang="es-ES" sz="1400" dirty="0" smtClean="0"/>
              <a:t> </a:t>
            </a:r>
            <a:r>
              <a:rPr lang="es-ES" sz="1400" dirty="0" err="1" smtClean="0"/>
              <a:t>follicle</a:t>
            </a:r>
            <a:r>
              <a:rPr lang="es-ES" sz="1400" dirty="0" smtClean="0"/>
              <a:t> </a:t>
            </a:r>
            <a:r>
              <a:rPr lang="es-ES" sz="1400" dirty="0" err="1" smtClean="0"/>
              <a:t>stimulating</a:t>
            </a:r>
            <a:r>
              <a:rPr lang="es-ES" sz="1400" dirty="0" smtClean="0"/>
              <a:t> hormone. </a:t>
            </a:r>
            <a:r>
              <a:rPr lang="es-ES" sz="1400" dirty="0" err="1" smtClean="0"/>
              <a:t>Hum</a:t>
            </a:r>
            <a:r>
              <a:rPr lang="es-ES" sz="1400" dirty="0" smtClean="0"/>
              <a:t> </a:t>
            </a:r>
            <a:r>
              <a:rPr lang="es-ES" sz="1400" dirty="0" err="1" smtClean="0"/>
              <a:t>Reprod</a:t>
            </a:r>
            <a:r>
              <a:rPr lang="es-ES" sz="1400" dirty="0" smtClean="0"/>
              <a:t>. 1998;13:1788-92 </a:t>
            </a:r>
          </a:p>
          <a:p>
            <a:pPr algn="just"/>
            <a:r>
              <a:rPr lang="es-ES" sz="1400" dirty="0" err="1" smtClean="0"/>
              <a:t>Marrs</a:t>
            </a:r>
            <a:r>
              <a:rPr lang="es-ES" sz="1400" dirty="0" smtClean="0"/>
              <a:t> R, </a:t>
            </a:r>
            <a:r>
              <a:rPr lang="es-ES" sz="1400" dirty="0" err="1" smtClean="0"/>
              <a:t>Meldrum</a:t>
            </a:r>
            <a:r>
              <a:rPr lang="es-ES" sz="1400" dirty="0" smtClean="0"/>
              <a:t> D, </a:t>
            </a:r>
            <a:r>
              <a:rPr lang="es-ES" sz="1400" dirty="0" err="1" smtClean="0"/>
              <a:t>Muasher</a:t>
            </a:r>
            <a:r>
              <a:rPr lang="es-ES" sz="1400" dirty="0" smtClean="0"/>
              <a:t> S, et al. </a:t>
            </a:r>
            <a:r>
              <a:rPr lang="es-ES" sz="1400" dirty="0" err="1" smtClean="0"/>
              <a:t>Randomized</a:t>
            </a:r>
            <a:r>
              <a:rPr lang="es-ES" sz="1400" dirty="0" smtClean="0"/>
              <a:t> trial </a:t>
            </a:r>
            <a:r>
              <a:rPr lang="es-ES" sz="1400" dirty="0" err="1" smtClean="0"/>
              <a:t>to</a:t>
            </a:r>
            <a:r>
              <a:rPr lang="es-ES" sz="1400" dirty="0" smtClean="0"/>
              <a:t> compare </a:t>
            </a:r>
            <a:r>
              <a:rPr lang="es-ES" sz="1400" dirty="0" err="1" smtClean="0"/>
              <a:t>the</a:t>
            </a:r>
            <a:r>
              <a:rPr lang="es-ES" sz="1400" dirty="0" smtClean="0"/>
              <a:t> </a:t>
            </a:r>
            <a:r>
              <a:rPr lang="es-ES" sz="1400" dirty="0" err="1" smtClean="0"/>
              <a:t>effects</a:t>
            </a:r>
            <a:r>
              <a:rPr lang="es-ES" sz="1400" dirty="0" smtClean="0"/>
              <a:t> of </a:t>
            </a:r>
            <a:r>
              <a:rPr lang="es-ES" sz="1400" dirty="0" err="1" smtClean="0"/>
              <a:t>recombinant</a:t>
            </a:r>
            <a:r>
              <a:rPr lang="es-ES" sz="1400" dirty="0" smtClean="0"/>
              <a:t> human FSH </a:t>
            </a:r>
            <a:r>
              <a:rPr lang="es-ES" sz="1400" dirty="0" err="1" smtClean="0"/>
              <a:t>with</a:t>
            </a:r>
            <a:r>
              <a:rPr lang="es-ES" sz="1400" dirty="0" smtClean="0"/>
              <a:t> </a:t>
            </a:r>
            <a:r>
              <a:rPr lang="es-ES" sz="1400" dirty="0" err="1" smtClean="0"/>
              <a:t>or</a:t>
            </a:r>
            <a:r>
              <a:rPr lang="es-ES" sz="1400" dirty="0" smtClean="0"/>
              <a:t> </a:t>
            </a:r>
            <a:r>
              <a:rPr lang="es-ES" sz="1400" dirty="0" err="1" smtClean="0"/>
              <a:t>without</a:t>
            </a:r>
            <a:r>
              <a:rPr lang="es-ES" sz="1400" dirty="0" smtClean="0"/>
              <a:t> </a:t>
            </a:r>
            <a:r>
              <a:rPr lang="es-ES" sz="1400" dirty="0" err="1" smtClean="0"/>
              <a:t>recombinant</a:t>
            </a:r>
            <a:r>
              <a:rPr lang="es-ES" sz="1400" dirty="0" smtClean="0"/>
              <a:t> human LH in </a:t>
            </a:r>
            <a:r>
              <a:rPr lang="es-ES" sz="1400" dirty="0" err="1" smtClean="0"/>
              <a:t>women</a:t>
            </a:r>
            <a:r>
              <a:rPr lang="es-ES" sz="1400" dirty="0" smtClean="0"/>
              <a:t> </a:t>
            </a:r>
            <a:r>
              <a:rPr lang="es-ES" sz="1400" dirty="0" err="1" smtClean="0"/>
              <a:t>undergoing</a:t>
            </a:r>
            <a:r>
              <a:rPr lang="es-ES" sz="1400" dirty="0" smtClean="0"/>
              <a:t> </a:t>
            </a:r>
            <a:r>
              <a:rPr lang="es-ES" sz="1400" dirty="0" err="1" smtClean="0"/>
              <a:t>assisted</a:t>
            </a:r>
            <a:r>
              <a:rPr lang="es-ES" sz="1400" dirty="0" smtClean="0"/>
              <a:t> </a:t>
            </a:r>
            <a:r>
              <a:rPr lang="es-ES" sz="1400" dirty="0" err="1" smtClean="0"/>
              <a:t>reproduction</a:t>
            </a:r>
            <a:r>
              <a:rPr lang="es-ES" sz="1400" dirty="0" smtClean="0"/>
              <a:t> </a:t>
            </a:r>
            <a:r>
              <a:rPr lang="es-ES" sz="1400" dirty="0" err="1" smtClean="0"/>
              <a:t>treatment</a:t>
            </a:r>
            <a:r>
              <a:rPr lang="es-ES" sz="1400" dirty="0" smtClean="0"/>
              <a:t>. </a:t>
            </a:r>
            <a:r>
              <a:rPr lang="es-ES" sz="1400" dirty="0" err="1" smtClean="0"/>
              <a:t>Reprod</a:t>
            </a:r>
            <a:r>
              <a:rPr lang="es-ES" sz="1400" dirty="0" smtClean="0"/>
              <a:t> </a:t>
            </a:r>
            <a:r>
              <a:rPr lang="es-ES" sz="1400" dirty="0" err="1" smtClean="0"/>
              <a:t>Biomed</a:t>
            </a:r>
            <a:r>
              <a:rPr lang="es-ES" sz="1400" dirty="0" smtClean="0"/>
              <a:t> Online. 2004;8:175-82</a:t>
            </a:r>
          </a:p>
          <a:p>
            <a:pPr algn="just"/>
            <a:r>
              <a:rPr lang="es-ES" sz="1400" dirty="0" err="1" smtClean="0"/>
              <a:t>Humadain</a:t>
            </a:r>
            <a:r>
              <a:rPr lang="es-ES" sz="1400" dirty="0" smtClean="0"/>
              <a:t> P, </a:t>
            </a:r>
            <a:r>
              <a:rPr lang="es-ES" sz="1400" dirty="0" err="1" smtClean="0"/>
              <a:t>Bungun</a:t>
            </a:r>
            <a:r>
              <a:rPr lang="es-ES" sz="1400" dirty="0" smtClean="0"/>
              <a:t> M, </a:t>
            </a:r>
            <a:r>
              <a:rPr lang="es-ES" sz="1400" dirty="0" err="1" smtClean="0"/>
              <a:t>Bungum</a:t>
            </a:r>
            <a:r>
              <a:rPr lang="es-ES" sz="1400" dirty="0" smtClean="0"/>
              <a:t> L, et al. </a:t>
            </a:r>
            <a:r>
              <a:rPr lang="es-ES" sz="1400" dirty="0" err="1" smtClean="0"/>
              <a:t>Effects</a:t>
            </a:r>
            <a:r>
              <a:rPr lang="es-ES" sz="1400" dirty="0" smtClean="0"/>
              <a:t> of </a:t>
            </a:r>
            <a:r>
              <a:rPr lang="es-ES" sz="1400" dirty="0" err="1" smtClean="0"/>
              <a:t>recombinant</a:t>
            </a:r>
            <a:r>
              <a:rPr lang="es-ES" sz="1400" dirty="0" smtClean="0"/>
              <a:t> LH </a:t>
            </a:r>
            <a:r>
              <a:rPr lang="es-ES" sz="1400" dirty="0" err="1" smtClean="0"/>
              <a:t>supplementation</a:t>
            </a:r>
            <a:r>
              <a:rPr lang="es-ES" sz="1400" dirty="0" smtClean="0"/>
              <a:t> in </a:t>
            </a:r>
            <a:r>
              <a:rPr lang="es-ES" sz="1400" dirty="0" err="1" smtClean="0"/>
              <a:t>women</a:t>
            </a:r>
            <a:r>
              <a:rPr lang="es-ES" sz="1400" dirty="0" smtClean="0"/>
              <a:t> </a:t>
            </a:r>
            <a:r>
              <a:rPr lang="es-ES" sz="1400" dirty="0" err="1" smtClean="0"/>
              <a:t>undergoing</a:t>
            </a:r>
            <a:r>
              <a:rPr lang="es-ES" sz="1400" dirty="0" smtClean="0"/>
              <a:t> </a:t>
            </a:r>
            <a:r>
              <a:rPr lang="es-ES" sz="1400" dirty="0" err="1" smtClean="0"/>
              <a:t>assisted</a:t>
            </a:r>
            <a:r>
              <a:rPr lang="es-ES" sz="1400" dirty="0" smtClean="0"/>
              <a:t> </a:t>
            </a:r>
            <a:r>
              <a:rPr lang="es-ES" sz="1400" dirty="0" err="1" smtClean="0"/>
              <a:t>reproduction</a:t>
            </a:r>
            <a:r>
              <a:rPr lang="es-ES" sz="1400" dirty="0" smtClean="0"/>
              <a:t> </a:t>
            </a:r>
            <a:r>
              <a:rPr lang="es-ES" sz="1400" dirty="0" err="1" smtClean="0"/>
              <a:t>with</a:t>
            </a:r>
            <a:r>
              <a:rPr lang="es-ES" sz="1400" dirty="0" smtClean="0"/>
              <a:t> </a:t>
            </a:r>
            <a:r>
              <a:rPr lang="es-ES" sz="1400" dirty="0" err="1" smtClean="0"/>
              <a:t>GnRh</a:t>
            </a:r>
            <a:r>
              <a:rPr lang="es-ES" sz="1400" dirty="0" smtClean="0"/>
              <a:t> </a:t>
            </a:r>
            <a:r>
              <a:rPr lang="es-ES" sz="1400" dirty="0" err="1" smtClean="0"/>
              <a:t>agonist</a:t>
            </a:r>
            <a:r>
              <a:rPr lang="es-ES" sz="1400" dirty="0" smtClean="0"/>
              <a:t> </a:t>
            </a:r>
            <a:r>
              <a:rPr lang="es-ES" sz="1400" dirty="0" err="1" smtClean="0"/>
              <a:t>down</a:t>
            </a:r>
            <a:r>
              <a:rPr lang="es-ES" sz="1400" dirty="0" smtClean="0"/>
              <a:t> </a:t>
            </a:r>
            <a:r>
              <a:rPr lang="es-ES" sz="1400" dirty="0" err="1" smtClean="0"/>
              <a:t>regulation</a:t>
            </a:r>
            <a:r>
              <a:rPr lang="es-ES" sz="1400" dirty="0" smtClean="0"/>
              <a:t> and </a:t>
            </a:r>
            <a:r>
              <a:rPr lang="es-ES" sz="1400" dirty="0" err="1" smtClean="0"/>
              <a:t>stimulation</a:t>
            </a:r>
            <a:r>
              <a:rPr lang="es-ES" sz="1400" dirty="0" smtClean="0"/>
              <a:t> </a:t>
            </a:r>
            <a:r>
              <a:rPr lang="es-ES" sz="1400" dirty="0" err="1" smtClean="0"/>
              <a:t>with</a:t>
            </a:r>
            <a:r>
              <a:rPr lang="es-ES" sz="1400" dirty="0" smtClean="0"/>
              <a:t> </a:t>
            </a:r>
            <a:r>
              <a:rPr lang="es-ES" sz="1400" dirty="0" err="1" smtClean="0"/>
              <a:t>recombinant</a:t>
            </a:r>
            <a:r>
              <a:rPr lang="es-ES" sz="1400" dirty="0" smtClean="0"/>
              <a:t> FSH: </a:t>
            </a:r>
            <a:r>
              <a:rPr lang="es-ES" sz="1400" dirty="0" err="1" smtClean="0"/>
              <a:t>an</a:t>
            </a:r>
            <a:r>
              <a:rPr lang="es-ES" sz="1400" dirty="0" smtClean="0"/>
              <a:t> </a:t>
            </a:r>
            <a:r>
              <a:rPr lang="es-ES" sz="1400" dirty="0" err="1" smtClean="0"/>
              <a:t>opening</a:t>
            </a:r>
            <a:r>
              <a:rPr lang="es-ES" sz="1400" dirty="0" smtClean="0"/>
              <a:t> </a:t>
            </a:r>
            <a:r>
              <a:rPr lang="es-ES" sz="1400" dirty="0" err="1" smtClean="0"/>
              <a:t>study</a:t>
            </a:r>
            <a:r>
              <a:rPr lang="es-ES" sz="1400" dirty="0" smtClean="0"/>
              <a:t>. </a:t>
            </a:r>
            <a:r>
              <a:rPr lang="es-ES" sz="1400" dirty="0" err="1" smtClean="0"/>
              <a:t>Reprod</a:t>
            </a:r>
            <a:r>
              <a:rPr lang="es-ES" sz="1400" dirty="0" smtClean="0"/>
              <a:t> </a:t>
            </a:r>
            <a:r>
              <a:rPr lang="es-ES" sz="1400" dirty="0" err="1" smtClean="0"/>
              <a:t>Miomed</a:t>
            </a:r>
            <a:r>
              <a:rPr lang="es-ES" sz="1400" dirty="0" smtClean="0"/>
              <a:t>  Online. 2004;6:635-43</a:t>
            </a:r>
          </a:p>
          <a:p>
            <a:pPr algn="just"/>
            <a:r>
              <a:rPr lang="es-ES" sz="1400" dirty="0" err="1" smtClean="0"/>
              <a:t>Fabregues</a:t>
            </a:r>
            <a:r>
              <a:rPr lang="es-ES" sz="1400" dirty="0" smtClean="0"/>
              <a:t> F, </a:t>
            </a:r>
            <a:r>
              <a:rPr lang="es-ES" sz="1400" dirty="0" err="1" smtClean="0"/>
              <a:t>Creus</a:t>
            </a:r>
            <a:r>
              <a:rPr lang="es-ES" sz="1400" dirty="0" smtClean="0"/>
              <a:t> M, </a:t>
            </a:r>
            <a:r>
              <a:rPr lang="es-ES" sz="1400" dirty="0" err="1" smtClean="0"/>
              <a:t>Penarrubia</a:t>
            </a:r>
            <a:r>
              <a:rPr lang="es-ES" sz="1400" dirty="0" smtClean="0"/>
              <a:t> J, </a:t>
            </a:r>
            <a:r>
              <a:rPr lang="es-ES" sz="1400" dirty="0" err="1" smtClean="0"/>
              <a:t>Manau</a:t>
            </a:r>
            <a:r>
              <a:rPr lang="es-ES" sz="1400" dirty="0" smtClean="0"/>
              <a:t> D, </a:t>
            </a:r>
            <a:r>
              <a:rPr lang="es-ES" sz="1400" dirty="0" err="1" smtClean="0"/>
              <a:t>Vanrrel</a:t>
            </a:r>
            <a:r>
              <a:rPr lang="es-ES" sz="1400" dirty="0" smtClean="0"/>
              <a:t> JA, </a:t>
            </a:r>
            <a:r>
              <a:rPr lang="es-ES" sz="1400" dirty="0" err="1" smtClean="0"/>
              <a:t>Balash</a:t>
            </a:r>
            <a:r>
              <a:rPr lang="es-ES" sz="1400" dirty="0" smtClean="0"/>
              <a:t> J. </a:t>
            </a:r>
            <a:r>
              <a:rPr lang="es-ES" sz="1400" dirty="0" err="1" smtClean="0"/>
              <a:t>Effects</a:t>
            </a:r>
            <a:r>
              <a:rPr lang="es-ES" sz="1400" dirty="0" smtClean="0"/>
              <a:t> of </a:t>
            </a:r>
            <a:r>
              <a:rPr lang="es-ES" sz="1400" dirty="0" err="1" smtClean="0"/>
              <a:t>recombinant</a:t>
            </a:r>
            <a:r>
              <a:rPr lang="es-ES" sz="1400" dirty="0" smtClean="0"/>
              <a:t> human </a:t>
            </a:r>
            <a:r>
              <a:rPr lang="es-ES" sz="1400" dirty="0" err="1" smtClean="0"/>
              <a:t>luteinizing</a:t>
            </a:r>
            <a:r>
              <a:rPr lang="es-ES" sz="1400" dirty="0" smtClean="0"/>
              <a:t> hormone </a:t>
            </a:r>
            <a:r>
              <a:rPr lang="es-ES" sz="1400" dirty="0" err="1" smtClean="0"/>
              <a:t>supplementation</a:t>
            </a:r>
            <a:r>
              <a:rPr lang="es-ES" sz="1400" dirty="0" smtClean="0"/>
              <a:t> </a:t>
            </a:r>
            <a:r>
              <a:rPr lang="es-ES" sz="1400" dirty="0" err="1" smtClean="0"/>
              <a:t>on</a:t>
            </a:r>
            <a:r>
              <a:rPr lang="es-ES" sz="1400" dirty="0" smtClean="0"/>
              <a:t> </a:t>
            </a:r>
            <a:r>
              <a:rPr lang="es-ES" sz="1400" dirty="0" err="1" smtClean="0"/>
              <a:t>ovarian</a:t>
            </a:r>
            <a:r>
              <a:rPr lang="es-ES" sz="1400" dirty="0" smtClean="0"/>
              <a:t> </a:t>
            </a:r>
            <a:r>
              <a:rPr lang="es-ES" sz="1400" dirty="0" err="1" smtClean="0"/>
              <a:t>stimulation</a:t>
            </a:r>
            <a:r>
              <a:rPr lang="es-ES" sz="1400" dirty="0" smtClean="0"/>
              <a:t> and </a:t>
            </a:r>
            <a:r>
              <a:rPr lang="es-ES" sz="1400" dirty="0" err="1" smtClean="0"/>
              <a:t>the</a:t>
            </a:r>
            <a:r>
              <a:rPr lang="es-ES" sz="1400" dirty="0" smtClean="0"/>
              <a:t> </a:t>
            </a:r>
            <a:r>
              <a:rPr lang="es-ES" sz="1400" dirty="0" err="1" smtClean="0"/>
              <a:t>implantation</a:t>
            </a:r>
            <a:r>
              <a:rPr lang="es-ES" sz="1400" dirty="0" smtClean="0"/>
              <a:t> </a:t>
            </a:r>
            <a:r>
              <a:rPr lang="es-ES" sz="1400" dirty="0" err="1" smtClean="0"/>
              <a:t>rate</a:t>
            </a:r>
            <a:r>
              <a:rPr lang="es-ES" sz="1400" dirty="0" smtClean="0"/>
              <a:t> in </a:t>
            </a:r>
            <a:r>
              <a:rPr lang="es-ES" sz="1400" dirty="0" err="1" smtClean="0"/>
              <a:t>down-regulated</a:t>
            </a:r>
            <a:r>
              <a:rPr lang="es-ES" sz="1400" dirty="0" smtClean="0"/>
              <a:t> </a:t>
            </a:r>
            <a:r>
              <a:rPr lang="es-ES" sz="1400" dirty="0" err="1" smtClean="0"/>
              <a:t>woman</a:t>
            </a:r>
            <a:r>
              <a:rPr lang="es-ES" sz="1400" dirty="0" smtClean="0"/>
              <a:t> of </a:t>
            </a:r>
            <a:r>
              <a:rPr lang="es-ES" sz="1400" dirty="0" err="1" smtClean="0"/>
              <a:t>advanced</a:t>
            </a:r>
            <a:r>
              <a:rPr lang="es-ES" sz="1400" dirty="0" smtClean="0"/>
              <a:t> </a:t>
            </a:r>
            <a:r>
              <a:rPr lang="es-ES" sz="1400" dirty="0" err="1" smtClean="0"/>
              <a:t>reproductive</a:t>
            </a:r>
            <a:r>
              <a:rPr lang="es-ES" sz="1400" dirty="0" smtClean="0"/>
              <a:t> </a:t>
            </a:r>
            <a:r>
              <a:rPr lang="es-ES" sz="1400" dirty="0" err="1" smtClean="0"/>
              <a:t>age</a:t>
            </a:r>
            <a:r>
              <a:rPr lang="es-ES" sz="1400" dirty="0" smtClean="0"/>
              <a:t>. </a:t>
            </a:r>
            <a:r>
              <a:rPr lang="es-ES" sz="1400" dirty="0" err="1" smtClean="0"/>
              <a:t>Fertil</a:t>
            </a:r>
            <a:r>
              <a:rPr lang="es-ES" sz="1400" dirty="0" smtClean="0"/>
              <a:t> </a:t>
            </a:r>
            <a:r>
              <a:rPr lang="es-ES" sz="1400" dirty="0" err="1" smtClean="0"/>
              <a:t>Steril</a:t>
            </a:r>
            <a:r>
              <a:rPr lang="es-ES" sz="1400" dirty="0" smtClean="0"/>
              <a:t>. 2006;85(4):925-31</a:t>
            </a:r>
          </a:p>
          <a:p>
            <a:pPr algn="just"/>
            <a:r>
              <a:rPr lang="es-ES" sz="1400" dirty="0" smtClean="0"/>
              <a:t>De Placido G, </a:t>
            </a:r>
            <a:r>
              <a:rPr lang="es-ES" sz="1400" dirty="0" err="1" smtClean="0"/>
              <a:t>Alviggi</a:t>
            </a:r>
            <a:r>
              <a:rPr lang="es-ES" sz="1400" dirty="0" smtClean="0"/>
              <a:t> C, </a:t>
            </a:r>
            <a:r>
              <a:rPr lang="es-ES" sz="1400" dirty="0" err="1" smtClean="0"/>
              <a:t>Perino</a:t>
            </a:r>
            <a:r>
              <a:rPr lang="es-ES" sz="1400" dirty="0" smtClean="0"/>
              <a:t> A, et al. </a:t>
            </a:r>
            <a:r>
              <a:rPr lang="es-ES" sz="1400" dirty="0" err="1" smtClean="0"/>
              <a:t>Recombinant</a:t>
            </a:r>
            <a:r>
              <a:rPr lang="es-ES" sz="1400" dirty="0" smtClean="0"/>
              <a:t> human LH </a:t>
            </a:r>
            <a:r>
              <a:rPr lang="es-ES" sz="1400" dirty="0" err="1" smtClean="0"/>
              <a:t>supplementation</a:t>
            </a:r>
            <a:r>
              <a:rPr lang="es-ES" sz="1400" dirty="0" smtClean="0"/>
              <a:t> versus </a:t>
            </a:r>
            <a:r>
              <a:rPr lang="es-ES" sz="1400" dirty="0" err="1" smtClean="0"/>
              <a:t>recombinant</a:t>
            </a:r>
            <a:r>
              <a:rPr lang="es-ES" sz="1400" dirty="0" smtClean="0"/>
              <a:t> human FSH </a:t>
            </a:r>
            <a:r>
              <a:rPr lang="es-ES" sz="1400" dirty="0" err="1" smtClean="0"/>
              <a:t>step</a:t>
            </a:r>
            <a:r>
              <a:rPr lang="es-ES" sz="1400" dirty="0" smtClean="0"/>
              <a:t>-up </a:t>
            </a:r>
            <a:r>
              <a:rPr lang="es-ES" sz="1400" dirty="0" err="1" smtClean="0"/>
              <a:t>protocol</a:t>
            </a:r>
            <a:r>
              <a:rPr lang="es-ES" sz="1400" dirty="0" smtClean="0"/>
              <a:t> </a:t>
            </a:r>
            <a:r>
              <a:rPr lang="es-ES" sz="1400" dirty="0" err="1" smtClean="0"/>
              <a:t>during</a:t>
            </a:r>
            <a:r>
              <a:rPr lang="es-ES" sz="1400" dirty="0" smtClean="0"/>
              <a:t> </a:t>
            </a:r>
            <a:r>
              <a:rPr lang="es-ES" sz="1400" dirty="0" err="1" smtClean="0"/>
              <a:t>controlled</a:t>
            </a:r>
            <a:r>
              <a:rPr lang="es-ES" sz="1400" dirty="0" smtClean="0"/>
              <a:t> </a:t>
            </a:r>
            <a:r>
              <a:rPr lang="es-ES" sz="1400" dirty="0" err="1" smtClean="0"/>
              <a:t>ovarian</a:t>
            </a:r>
            <a:r>
              <a:rPr lang="es-ES" sz="1400" dirty="0" smtClean="0"/>
              <a:t> response </a:t>
            </a:r>
            <a:r>
              <a:rPr lang="es-ES" sz="1400" dirty="0" err="1" smtClean="0"/>
              <a:t>to</a:t>
            </a:r>
            <a:r>
              <a:rPr lang="es-ES" sz="1400" dirty="0" smtClean="0"/>
              <a:t> </a:t>
            </a:r>
            <a:r>
              <a:rPr lang="es-ES" sz="1400" dirty="0" err="1" smtClean="0"/>
              <a:t>rFSH</a:t>
            </a:r>
            <a:r>
              <a:rPr lang="es-ES" sz="1400" dirty="0" smtClean="0"/>
              <a:t>. A </a:t>
            </a:r>
            <a:r>
              <a:rPr lang="es-ES" sz="1400" dirty="0" err="1" smtClean="0"/>
              <a:t>multicentre</a:t>
            </a:r>
            <a:r>
              <a:rPr lang="es-ES" sz="1400" dirty="0" smtClean="0"/>
              <a:t> </a:t>
            </a:r>
            <a:r>
              <a:rPr lang="es-ES" sz="1400" dirty="0" err="1" smtClean="0"/>
              <a:t>prospective</a:t>
            </a:r>
            <a:r>
              <a:rPr lang="es-ES" sz="1400" dirty="0" smtClean="0"/>
              <a:t> </a:t>
            </a:r>
            <a:r>
              <a:rPr lang="es-ES" sz="1400" dirty="0" err="1" smtClean="0"/>
              <a:t>randomized</a:t>
            </a:r>
            <a:r>
              <a:rPr lang="es-ES" sz="1400" dirty="0" smtClean="0"/>
              <a:t> </a:t>
            </a:r>
            <a:r>
              <a:rPr lang="es-ES" sz="1400" dirty="0" err="1" smtClean="0"/>
              <a:t>controlled</a:t>
            </a:r>
            <a:r>
              <a:rPr lang="es-ES" sz="1400" dirty="0" smtClean="0"/>
              <a:t> trial. Human </a:t>
            </a:r>
            <a:r>
              <a:rPr lang="es-ES" sz="1400" dirty="0" err="1" smtClean="0"/>
              <a:t>Reprod</a:t>
            </a:r>
            <a:r>
              <a:rPr lang="es-ES" sz="1400" dirty="0" smtClean="0"/>
              <a:t>. 2005;20;390-6</a:t>
            </a:r>
          </a:p>
          <a:p>
            <a:pPr algn="just"/>
            <a:r>
              <a:rPr lang="es-ES" sz="1400" dirty="0" err="1" smtClean="0"/>
              <a:t>Ferraretti</a:t>
            </a:r>
            <a:r>
              <a:rPr lang="es-ES" sz="1400" dirty="0" smtClean="0"/>
              <a:t> AP, </a:t>
            </a:r>
            <a:r>
              <a:rPr lang="es-ES" sz="1400" dirty="0" err="1" smtClean="0"/>
              <a:t>Gianaroli</a:t>
            </a:r>
            <a:r>
              <a:rPr lang="es-ES" sz="1400" dirty="0" smtClean="0"/>
              <a:t> L, </a:t>
            </a:r>
            <a:r>
              <a:rPr lang="es-ES" sz="1400" dirty="0" err="1" smtClean="0"/>
              <a:t>Maglli</a:t>
            </a:r>
            <a:r>
              <a:rPr lang="es-ES" sz="1400" dirty="0" smtClean="0"/>
              <a:t> MC, et al. </a:t>
            </a:r>
            <a:r>
              <a:rPr lang="es-ES" sz="1400" dirty="0" err="1" smtClean="0"/>
              <a:t>Exogenous</a:t>
            </a:r>
            <a:r>
              <a:rPr lang="es-ES" sz="1400" dirty="0" smtClean="0"/>
              <a:t> </a:t>
            </a:r>
            <a:r>
              <a:rPr lang="es-ES" sz="1400" dirty="0" err="1" smtClean="0"/>
              <a:t>luteinizing</a:t>
            </a:r>
            <a:r>
              <a:rPr lang="es-ES" sz="1400" dirty="0" smtClean="0"/>
              <a:t> hormone in </a:t>
            </a:r>
            <a:r>
              <a:rPr lang="es-ES" sz="1400" dirty="0" err="1" smtClean="0"/>
              <a:t>controlled</a:t>
            </a:r>
            <a:r>
              <a:rPr lang="es-ES" sz="1400" dirty="0" smtClean="0"/>
              <a:t> </a:t>
            </a:r>
            <a:r>
              <a:rPr lang="es-ES" sz="1400" dirty="0" err="1" smtClean="0"/>
              <a:t>ovarian</a:t>
            </a:r>
            <a:r>
              <a:rPr lang="es-ES" sz="1400" dirty="0" smtClean="0"/>
              <a:t> </a:t>
            </a:r>
            <a:r>
              <a:rPr lang="es-ES" sz="1400" dirty="0" err="1" smtClean="0"/>
              <a:t>hyperstimulation</a:t>
            </a:r>
            <a:r>
              <a:rPr lang="es-ES" sz="1400" dirty="0" smtClean="0"/>
              <a:t> </a:t>
            </a:r>
            <a:r>
              <a:rPr lang="es-ES" sz="1400" dirty="0" err="1" smtClean="0"/>
              <a:t>for</a:t>
            </a:r>
            <a:r>
              <a:rPr lang="es-ES" sz="1400" dirty="0" smtClean="0"/>
              <a:t> </a:t>
            </a:r>
            <a:r>
              <a:rPr lang="es-ES" sz="1400" dirty="0" err="1" smtClean="0"/>
              <a:t>assisted</a:t>
            </a:r>
            <a:r>
              <a:rPr lang="es-ES" sz="1400" dirty="0" smtClean="0"/>
              <a:t> </a:t>
            </a:r>
            <a:r>
              <a:rPr lang="es-ES" sz="1400" dirty="0" err="1" smtClean="0"/>
              <a:t>reproduction</a:t>
            </a:r>
            <a:r>
              <a:rPr lang="es-ES" sz="1400" dirty="0" smtClean="0"/>
              <a:t> </a:t>
            </a:r>
            <a:r>
              <a:rPr lang="es-ES" sz="1400" dirty="0" err="1" smtClean="0"/>
              <a:t>techiques</a:t>
            </a:r>
            <a:r>
              <a:rPr lang="es-ES" sz="1400" dirty="0" smtClean="0"/>
              <a:t>. </a:t>
            </a:r>
            <a:r>
              <a:rPr lang="es-ES" sz="1400" dirty="0" err="1" smtClean="0"/>
              <a:t>Fertil</a:t>
            </a:r>
            <a:r>
              <a:rPr lang="es-ES" sz="1400" dirty="0" smtClean="0"/>
              <a:t> </a:t>
            </a:r>
            <a:r>
              <a:rPr lang="es-ES" sz="1400" dirty="0" err="1" smtClean="0"/>
              <a:t>Steril</a:t>
            </a:r>
            <a:r>
              <a:rPr lang="es-ES" sz="1400" dirty="0" smtClean="0"/>
              <a:t>. 2004;82:1521-6</a:t>
            </a:r>
          </a:p>
          <a:p>
            <a:pPr algn="just"/>
            <a:r>
              <a:rPr lang="es-ES" sz="1400" dirty="0" err="1" smtClean="0"/>
              <a:t>Tarlatzis</a:t>
            </a:r>
            <a:r>
              <a:rPr lang="es-ES" sz="1400" dirty="0" smtClean="0"/>
              <a:t> B, </a:t>
            </a:r>
            <a:r>
              <a:rPr lang="es-ES" sz="1400" dirty="0" err="1" smtClean="0"/>
              <a:t>Tavmergen</a:t>
            </a:r>
            <a:r>
              <a:rPr lang="es-ES" sz="1400" dirty="0" smtClean="0"/>
              <a:t> E, </a:t>
            </a:r>
            <a:r>
              <a:rPr lang="es-ES" sz="1400" dirty="0" err="1" smtClean="0"/>
              <a:t>Szamatowicz</a:t>
            </a:r>
            <a:r>
              <a:rPr lang="es-ES" sz="1400" dirty="0" smtClean="0"/>
              <a:t> M, </a:t>
            </a:r>
            <a:r>
              <a:rPr lang="es-ES" sz="1400" dirty="0" err="1" smtClean="0"/>
              <a:t>Barash</a:t>
            </a:r>
            <a:r>
              <a:rPr lang="es-ES" sz="1400" dirty="0" smtClean="0"/>
              <a:t> A, </a:t>
            </a:r>
            <a:r>
              <a:rPr lang="es-ES" sz="1400" dirty="0" err="1" smtClean="0"/>
              <a:t>Amit</a:t>
            </a:r>
            <a:r>
              <a:rPr lang="es-ES" sz="1400" dirty="0" smtClean="0"/>
              <a:t> A, Levitas E, et al. </a:t>
            </a:r>
            <a:r>
              <a:rPr lang="es-ES" sz="1400" dirty="0" err="1" smtClean="0"/>
              <a:t>The</a:t>
            </a:r>
            <a:r>
              <a:rPr lang="es-ES" sz="1400" dirty="0" smtClean="0"/>
              <a:t> use of </a:t>
            </a:r>
            <a:r>
              <a:rPr lang="es-ES" sz="1400" dirty="0" err="1" smtClean="0"/>
              <a:t>recombinant</a:t>
            </a:r>
            <a:r>
              <a:rPr lang="es-ES" sz="1400" dirty="0" smtClean="0"/>
              <a:t> human LH in </a:t>
            </a:r>
            <a:r>
              <a:rPr lang="es-ES" sz="1400" dirty="0" err="1" smtClean="0"/>
              <a:t>the</a:t>
            </a:r>
            <a:r>
              <a:rPr lang="es-ES" sz="1400" dirty="0" smtClean="0"/>
              <a:t> late </a:t>
            </a:r>
            <a:r>
              <a:rPr lang="es-ES" sz="1400" dirty="0" err="1" smtClean="0"/>
              <a:t>stimulation</a:t>
            </a:r>
            <a:r>
              <a:rPr lang="es-ES" sz="1400" dirty="0" smtClean="0"/>
              <a:t> </a:t>
            </a:r>
            <a:r>
              <a:rPr lang="es-ES" sz="1400" dirty="0" err="1" smtClean="0"/>
              <a:t>phase</a:t>
            </a:r>
            <a:r>
              <a:rPr lang="es-ES" sz="1400" dirty="0" smtClean="0"/>
              <a:t> os </a:t>
            </a:r>
            <a:r>
              <a:rPr lang="es-ES" sz="1400" dirty="0" err="1" smtClean="0"/>
              <a:t>assisted</a:t>
            </a:r>
            <a:r>
              <a:rPr lang="es-ES" sz="1400" dirty="0" smtClean="0"/>
              <a:t> </a:t>
            </a:r>
            <a:r>
              <a:rPr lang="es-ES" sz="1400" dirty="0" err="1" smtClean="0"/>
              <a:t>reproduction</a:t>
            </a:r>
            <a:r>
              <a:rPr lang="es-ES" sz="1400" dirty="0" smtClean="0"/>
              <a:t> </a:t>
            </a:r>
            <a:r>
              <a:rPr lang="es-ES" sz="1400" dirty="0" err="1" smtClean="0"/>
              <a:t>cycles</a:t>
            </a:r>
            <a:r>
              <a:rPr lang="es-ES" sz="1400" dirty="0" smtClean="0"/>
              <a:t>: a </a:t>
            </a:r>
            <a:r>
              <a:rPr lang="es-ES" sz="1400" dirty="0" err="1" smtClean="0"/>
              <a:t>double</a:t>
            </a:r>
            <a:r>
              <a:rPr lang="es-ES" sz="1400" dirty="0" smtClean="0"/>
              <a:t> </a:t>
            </a:r>
            <a:r>
              <a:rPr lang="es-ES" sz="1400" dirty="0" err="1" smtClean="0"/>
              <a:t>blind</a:t>
            </a:r>
            <a:r>
              <a:rPr lang="es-ES" sz="1400" dirty="0" smtClean="0"/>
              <a:t>, </a:t>
            </a:r>
            <a:r>
              <a:rPr lang="es-ES" sz="1400" dirty="0" err="1" smtClean="0"/>
              <a:t>randomized</a:t>
            </a:r>
            <a:r>
              <a:rPr lang="es-ES" sz="1400" dirty="0" smtClean="0"/>
              <a:t>, </a:t>
            </a:r>
            <a:r>
              <a:rPr lang="es-ES" sz="1400" dirty="0" err="1" smtClean="0"/>
              <a:t>prospective</a:t>
            </a:r>
            <a:r>
              <a:rPr lang="es-ES" sz="1400" dirty="0" smtClean="0"/>
              <a:t> </a:t>
            </a:r>
            <a:r>
              <a:rPr lang="es-ES" sz="1400" dirty="0" err="1" smtClean="0"/>
              <a:t>study</a:t>
            </a:r>
            <a:r>
              <a:rPr lang="es-ES" sz="1400" dirty="0" smtClean="0"/>
              <a:t>. Human </a:t>
            </a:r>
            <a:r>
              <a:rPr lang="es-ES" sz="1400" dirty="0" err="1" smtClean="0"/>
              <a:t>Reprod</a:t>
            </a:r>
            <a:r>
              <a:rPr lang="es-ES" sz="1400" dirty="0" smtClean="0"/>
              <a:t>. 2006;21(1):90-4</a:t>
            </a:r>
          </a:p>
          <a:p>
            <a:pPr algn="just"/>
            <a:endParaRPr lang="es-ES" sz="1400" dirty="0" smtClean="0"/>
          </a:p>
          <a:p>
            <a:pPr algn="just"/>
            <a:endParaRPr lang="es-ES" sz="1400" dirty="0" smtClean="0"/>
          </a:p>
          <a:p>
            <a:pPr algn="just"/>
            <a:endParaRPr lang="es-ES" sz="1400" dirty="0"/>
          </a:p>
        </p:txBody>
      </p:sp>
    </p:spTree>
    <p:extLst>
      <p:ext uri="{BB962C8B-B14F-4D97-AF65-F5344CB8AC3E}">
        <p14:creationId xmlns:p14="http://schemas.microsoft.com/office/powerpoint/2010/main" val="32969574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0130" y="274638"/>
            <a:ext cx="7467600" cy="1143000"/>
          </a:xfrm>
        </p:spPr>
        <p:txBody>
          <a:bodyPr/>
          <a:lstStyle/>
          <a:p>
            <a:pPr algn="ctr"/>
            <a:r>
              <a:rPr lang="es-ES" dirty="0" smtClean="0"/>
              <a:t>Estradiol</a:t>
            </a:r>
            <a:endParaRPr lang="es-ES" dirty="0"/>
          </a:p>
        </p:txBody>
      </p:sp>
      <p:sp>
        <p:nvSpPr>
          <p:cNvPr id="3" name="Marcador de contenido 2"/>
          <p:cNvSpPr>
            <a:spLocks noGrp="1"/>
          </p:cNvSpPr>
          <p:nvPr>
            <p:ph idx="1"/>
          </p:nvPr>
        </p:nvSpPr>
        <p:spPr>
          <a:xfrm>
            <a:off x="500492" y="2018671"/>
            <a:ext cx="8244845" cy="2431528"/>
          </a:xfrm>
        </p:spPr>
        <p:txBody>
          <a:bodyPr>
            <a:noAutofit/>
          </a:bodyPr>
          <a:lstStyle/>
          <a:p>
            <a:pPr algn="just"/>
            <a:r>
              <a:rPr lang="es-ES" sz="2800" dirty="0" smtClean="0"/>
              <a:t>Mayor parte en la mujer en edad reproductiva es producida por el folículo </a:t>
            </a:r>
            <a:r>
              <a:rPr lang="es-ES" sz="2800" dirty="0" err="1" smtClean="0"/>
              <a:t>preovulatorio</a:t>
            </a:r>
            <a:endParaRPr lang="es-ES" sz="2800" dirty="0" smtClean="0"/>
          </a:p>
          <a:p>
            <a:pPr algn="just"/>
            <a:endParaRPr lang="es-ES" sz="2800" dirty="0"/>
          </a:p>
          <a:p>
            <a:pPr algn="just"/>
            <a:r>
              <a:rPr lang="es-ES" sz="2800" dirty="0" smtClean="0"/>
              <a:t>Valores normales entre 25-100 </a:t>
            </a:r>
            <a:r>
              <a:rPr lang="es-ES" sz="2800" dirty="0" err="1" smtClean="0"/>
              <a:t>pg</a:t>
            </a:r>
            <a:r>
              <a:rPr lang="es-ES" sz="2800" dirty="0" smtClean="0"/>
              <a:t>/ml</a:t>
            </a:r>
          </a:p>
          <a:p>
            <a:pPr marL="36576" indent="0" algn="just">
              <a:buNone/>
            </a:pPr>
            <a:r>
              <a:rPr lang="es-ES" sz="2800" dirty="0" smtClean="0"/>
              <a:t> </a:t>
            </a:r>
          </a:p>
          <a:p>
            <a:pPr algn="just"/>
            <a:endParaRPr lang="es-ES" sz="2800" dirty="0" smtClean="0"/>
          </a:p>
          <a:p>
            <a:pPr algn="just"/>
            <a:endParaRPr lang="es-ES" sz="2800" dirty="0"/>
          </a:p>
        </p:txBody>
      </p:sp>
      <p:sp>
        <p:nvSpPr>
          <p:cNvPr id="6" name="CuadroTexto 5"/>
          <p:cNvSpPr txBox="1"/>
          <p:nvPr/>
        </p:nvSpPr>
        <p:spPr>
          <a:xfrm>
            <a:off x="280562" y="5966370"/>
            <a:ext cx="8597649" cy="830997"/>
          </a:xfrm>
          <a:prstGeom prst="rect">
            <a:avLst/>
          </a:prstGeom>
          <a:noFill/>
        </p:spPr>
        <p:txBody>
          <a:bodyPr wrap="square" rtlCol="0">
            <a:spAutoFit/>
          </a:bodyPr>
          <a:lstStyle/>
          <a:p>
            <a:pPr algn="just"/>
            <a:r>
              <a:rPr lang="es-ES" sz="1200" dirty="0" err="1" smtClean="0"/>
              <a:t>Lcciardi</a:t>
            </a:r>
            <a:r>
              <a:rPr lang="es-ES" sz="1200" dirty="0" smtClean="0"/>
              <a:t> FL, </a:t>
            </a:r>
            <a:r>
              <a:rPr lang="es-ES" sz="1200" dirty="0" err="1" smtClean="0"/>
              <a:t>Liu</a:t>
            </a:r>
            <a:r>
              <a:rPr lang="es-ES" sz="1200" dirty="0" smtClean="0"/>
              <a:t> HC, </a:t>
            </a:r>
            <a:r>
              <a:rPr lang="es-ES" sz="1200" dirty="0" err="1" smtClean="0"/>
              <a:t>Rosenwaks</a:t>
            </a:r>
            <a:r>
              <a:rPr lang="es-ES" sz="1200" dirty="0" smtClean="0"/>
              <a:t> Z. Day 3 estradiol </a:t>
            </a:r>
            <a:r>
              <a:rPr lang="es-ES" sz="1200" dirty="0" err="1" smtClean="0"/>
              <a:t>serum</a:t>
            </a:r>
            <a:r>
              <a:rPr lang="es-ES" sz="1200" dirty="0" smtClean="0"/>
              <a:t> </a:t>
            </a:r>
            <a:r>
              <a:rPr lang="es-ES" sz="1200" dirty="0" err="1" smtClean="0"/>
              <a:t>concentrations</a:t>
            </a:r>
            <a:r>
              <a:rPr lang="es-ES" sz="1200" dirty="0" smtClean="0"/>
              <a:t> as </a:t>
            </a:r>
            <a:r>
              <a:rPr lang="es-ES" sz="1200" dirty="0" err="1" smtClean="0"/>
              <a:t>pronosticators</a:t>
            </a:r>
            <a:r>
              <a:rPr lang="es-ES" sz="1200" dirty="0" smtClean="0"/>
              <a:t> of </a:t>
            </a:r>
            <a:r>
              <a:rPr lang="es-ES" sz="1200" dirty="0" err="1" smtClean="0"/>
              <a:t>ovarian</a:t>
            </a:r>
            <a:r>
              <a:rPr lang="es-ES" sz="1200" dirty="0" smtClean="0"/>
              <a:t> </a:t>
            </a:r>
            <a:r>
              <a:rPr lang="es-ES" sz="1200" dirty="0" err="1" smtClean="0"/>
              <a:t>stimulation</a:t>
            </a:r>
            <a:r>
              <a:rPr lang="es-ES" sz="1200" dirty="0" smtClean="0"/>
              <a:t> response and </a:t>
            </a:r>
            <a:r>
              <a:rPr lang="es-ES" sz="1200" dirty="0" err="1" smtClean="0"/>
              <a:t>pregnancy</a:t>
            </a:r>
            <a:r>
              <a:rPr lang="es-ES" sz="1200" dirty="0" smtClean="0"/>
              <a:t> </a:t>
            </a:r>
            <a:r>
              <a:rPr lang="es-ES" sz="1200" dirty="0" err="1" smtClean="0"/>
              <a:t>outcome</a:t>
            </a:r>
            <a:r>
              <a:rPr lang="es-ES" sz="1200" dirty="0" smtClean="0"/>
              <a:t> in </a:t>
            </a:r>
            <a:r>
              <a:rPr lang="es-ES" sz="1200" dirty="0" err="1" smtClean="0"/>
              <a:t>patients</a:t>
            </a:r>
            <a:r>
              <a:rPr lang="es-ES" sz="1200" dirty="0" smtClean="0"/>
              <a:t> </a:t>
            </a:r>
            <a:r>
              <a:rPr lang="es-ES" sz="1200" dirty="0" err="1" smtClean="0"/>
              <a:t>undergoing</a:t>
            </a:r>
            <a:r>
              <a:rPr lang="es-ES" sz="1200" dirty="0" smtClean="0"/>
              <a:t> in vitro </a:t>
            </a:r>
            <a:r>
              <a:rPr lang="es-ES" sz="1200" dirty="0" err="1" smtClean="0"/>
              <a:t>fertilization</a:t>
            </a:r>
            <a:r>
              <a:rPr lang="es-ES" sz="1200" dirty="0" smtClean="0"/>
              <a:t>. </a:t>
            </a:r>
            <a:r>
              <a:rPr lang="es-ES" sz="1200" dirty="0" err="1" smtClean="0"/>
              <a:t>Fertil</a:t>
            </a:r>
            <a:r>
              <a:rPr lang="es-ES" sz="1200" dirty="0" smtClean="0"/>
              <a:t> </a:t>
            </a:r>
            <a:r>
              <a:rPr lang="es-ES" sz="1200" dirty="0" err="1" smtClean="0"/>
              <a:t>Steril</a:t>
            </a:r>
            <a:r>
              <a:rPr lang="es-ES" sz="1200" dirty="0" smtClean="0"/>
              <a:t>. 1995;64:991-4</a:t>
            </a:r>
          </a:p>
          <a:p>
            <a:pPr algn="just"/>
            <a:r>
              <a:rPr lang="es-ES" sz="1200" dirty="0" err="1" smtClean="0"/>
              <a:t>Fratarelli</a:t>
            </a:r>
            <a:r>
              <a:rPr lang="es-ES" sz="1200" dirty="0" smtClean="0"/>
              <a:t> GL, </a:t>
            </a:r>
            <a:r>
              <a:rPr lang="es-ES" sz="1200" dirty="0" err="1" smtClean="0"/>
              <a:t>Lauria</a:t>
            </a:r>
            <a:r>
              <a:rPr lang="es-ES" sz="1200" dirty="0" smtClean="0"/>
              <a:t> Costa DF, Miller BT, </a:t>
            </a:r>
            <a:r>
              <a:rPr lang="es-ES" sz="1200" dirty="0" err="1" smtClean="0"/>
              <a:t>Bergh</a:t>
            </a:r>
            <a:r>
              <a:rPr lang="es-ES" sz="1200" dirty="0" smtClean="0"/>
              <a:t> PA, Scott R. Basal </a:t>
            </a:r>
            <a:r>
              <a:rPr lang="es-ES" sz="1200" dirty="0" err="1" smtClean="0"/>
              <a:t>antral</a:t>
            </a:r>
            <a:r>
              <a:rPr lang="es-ES" sz="1200" dirty="0" smtClean="0"/>
              <a:t> </a:t>
            </a:r>
            <a:r>
              <a:rPr lang="es-ES" sz="1200" dirty="0" err="1" smtClean="0"/>
              <a:t>follicle</a:t>
            </a:r>
            <a:r>
              <a:rPr lang="es-ES" sz="1200" dirty="0" smtClean="0"/>
              <a:t> </a:t>
            </a:r>
            <a:r>
              <a:rPr lang="es-ES" sz="1200" dirty="0" err="1" smtClean="0"/>
              <a:t>number</a:t>
            </a:r>
            <a:r>
              <a:rPr lang="es-ES" sz="1200" dirty="0" smtClean="0"/>
              <a:t> and mean </a:t>
            </a:r>
            <a:r>
              <a:rPr lang="es-ES" sz="1200" dirty="0" err="1" smtClean="0"/>
              <a:t>ovarian</a:t>
            </a:r>
            <a:r>
              <a:rPr lang="es-ES" sz="1200" dirty="0" smtClean="0"/>
              <a:t> </a:t>
            </a:r>
            <a:r>
              <a:rPr lang="es-ES" sz="1200" dirty="0" err="1" smtClean="0"/>
              <a:t>diameter</a:t>
            </a:r>
            <a:r>
              <a:rPr lang="es-ES" sz="1200" dirty="0" smtClean="0"/>
              <a:t> </a:t>
            </a:r>
            <a:r>
              <a:rPr lang="es-ES" sz="1200" dirty="0" err="1" smtClean="0"/>
              <a:t>predict</a:t>
            </a:r>
            <a:r>
              <a:rPr lang="es-ES" sz="1200" dirty="0" smtClean="0"/>
              <a:t> </a:t>
            </a:r>
            <a:r>
              <a:rPr lang="es-ES" sz="1200" dirty="0" err="1" smtClean="0"/>
              <a:t>cycle</a:t>
            </a:r>
            <a:r>
              <a:rPr lang="es-ES" sz="1200" dirty="0" smtClean="0"/>
              <a:t> </a:t>
            </a:r>
            <a:r>
              <a:rPr lang="es-ES" sz="1200" dirty="0" err="1" smtClean="0"/>
              <a:t>cancelation</a:t>
            </a:r>
            <a:r>
              <a:rPr lang="es-ES" sz="1200" dirty="0" smtClean="0"/>
              <a:t> and </a:t>
            </a:r>
            <a:r>
              <a:rPr lang="es-ES" sz="1200" dirty="0" err="1" smtClean="0"/>
              <a:t>ovarian</a:t>
            </a:r>
            <a:r>
              <a:rPr lang="es-ES" sz="1200" dirty="0" smtClean="0"/>
              <a:t> </a:t>
            </a:r>
            <a:r>
              <a:rPr lang="es-ES" sz="1200" dirty="0" err="1" smtClean="0"/>
              <a:t>responsiveness</a:t>
            </a:r>
            <a:r>
              <a:rPr lang="es-ES" sz="1200" dirty="0" smtClean="0"/>
              <a:t> in </a:t>
            </a:r>
            <a:r>
              <a:rPr lang="es-ES" sz="1200" dirty="0" err="1" smtClean="0"/>
              <a:t>assisted</a:t>
            </a:r>
            <a:r>
              <a:rPr lang="es-ES" sz="1200" dirty="0" smtClean="0"/>
              <a:t> </a:t>
            </a:r>
            <a:r>
              <a:rPr lang="es-ES" sz="1200" dirty="0" err="1" smtClean="0"/>
              <a:t>reproductive</a:t>
            </a:r>
            <a:r>
              <a:rPr lang="es-ES" sz="1200" dirty="0" smtClean="0"/>
              <a:t> </a:t>
            </a:r>
            <a:r>
              <a:rPr lang="es-ES" sz="1200" dirty="0" err="1" smtClean="0"/>
              <a:t>technology</a:t>
            </a:r>
            <a:r>
              <a:rPr lang="es-ES" sz="1200" dirty="0" smtClean="0"/>
              <a:t> </a:t>
            </a:r>
            <a:r>
              <a:rPr lang="es-ES" sz="1200" dirty="0" err="1" smtClean="0"/>
              <a:t>cycle</a:t>
            </a:r>
            <a:r>
              <a:rPr lang="es-ES" sz="1200" dirty="0" smtClean="0"/>
              <a:t>. </a:t>
            </a:r>
            <a:r>
              <a:rPr lang="es-ES" sz="1200" dirty="0" err="1" smtClean="0"/>
              <a:t>Fertil</a:t>
            </a:r>
            <a:r>
              <a:rPr lang="es-ES" sz="1200" dirty="0" smtClean="0"/>
              <a:t> </a:t>
            </a:r>
            <a:r>
              <a:rPr lang="es-ES" sz="1200" dirty="0" err="1" smtClean="0"/>
              <a:t>Steril</a:t>
            </a:r>
            <a:r>
              <a:rPr lang="es-ES" sz="1200" dirty="0" smtClean="0"/>
              <a:t>. 2000;74:512-7</a:t>
            </a:r>
            <a:endParaRPr lang="es-ES" sz="1200" dirty="0"/>
          </a:p>
        </p:txBody>
      </p:sp>
    </p:spTree>
    <p:extLst>
      <p:ext uri="{BB962C8B-B14F-4D97-AF65-F5344CB8AC3E}">
        <p14:creationId xmlns:p14="http://schemas.microsoft.com/office/powerpoint/2010/main" val="24280492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63825840"/>
              </p:ext>
            </p:extLst>
          </p:nvPr>
        </p:nvGraphicFramePr>
        <p:xfrm>
          <a:off x="-118675" y="118156"/>
          <a:ext cx="8686801" cy="5833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abajo 4"/>
          <p:cNvSpPr/>
          <p:nvPr/>
        </p:nvSpPr>
        <p:spPr>
          <a:xfrm rot="20868514">
            <a:off x="1993437" y="755212"/>
            <a:ext cx="590650" cy="561193"/>
          </a:xfrm>
          <a:prstGeom prst="downArrow">
            <a:avLst>
              <a:gd name="adj1" fmla="val 50000"/>
              <a:gd name="adj2" fmla="val 526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Flecha arriba 5"/>
          <p:cNvSpPr/>
          <p:nvPr/>
        </p:nvSpPr>
        <p:spPr>
          <a:xfrm rot="20823399">
            <a:off x="2243801" y="2113889"/>
            <a:ext cx="605416" cy="47258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Flecha arriba 6"/>
          <p:cNvSpPr/>
          <p:nvPr/>
        </p:nvSpPr>
        <p:spPr>
          <a:xfrm rot="20956487">
            <a:off x="2208469" y="4830908"/>
            <a:ext cx="641424" cy="54642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CuadroTexto 7"/>
          <p:cNvSpPr txBox="1"/>
          <p:nvPr/>
        </p:nvSpPr>
        <p:spPr>
          <a:xfrm>
            <a:off x="280562" y="6040210"/>
            <a:ext cx="8597649" cy="830997"/>
          </a:xfrm>
          <a:prstGeom prst="rect">
            <a:avLst/>
          </a:prstGeom>
          <a:noFill/>
        </p:spPr>
        <p:txBody>
          <a:bodyPr wrap="square" rtlCol="0">
            <a:spAutoFit/>
          </a:bodyPr>
          <a:lstStyle/>
          <a:p>
            <a:pPr algn="just"/>
            <a:r>
              <a:rPr lang="es-ES" sz="1200" dirty="0" err="1" smtClean="0"/>
              <a:t>Lcciardi</a:t>
            </a:r>
            <a:r>
              <a:rPr lang="es-ES" sz="1200" dirty="0" smtClean="0"/>
              <a:t> FL, </a:t>
            </a:r>
            <a:r>
              <a:rPr lang="es-ES" sz="1200" dirty="0" err="1" smtClean="0"/>
              <a:t>Liu</a:t>
            </a:r>
            <a:r>
              <a:rPr lang="es-ES" sz="1200" dirty="0" smtClean="0"/>
              <a:t> HC, </a:t>
            </a:r>
            <a:r>
              <a:rPr lang="es-ES" sz="1200" dirty="0" err="1" smtClean="0"/>
              <a:t>Rosenwaks</a:t>
            </a:r>
            <a:r>
              <a:rPr lang="es-ES" sz="1200" dirty="0" smtClean="0"/>
              <a:t> Z. Day 3 estradiol </a:t>
            </a:r>
            <a:r>
              <a:rPr lang="es-ES" sz="1200" dirty="0" err="1" smtClean="0"/>
              <a:t>serum</a:t>
            </a:r>
            <a:r>
              <a:rPr lang="es-ES" sz="1200" dirty="0" smtClean="0"/>
              <a:t> </a:t>
            </a:r>
            <a:r>
              <a:rPr lang="es-ES" sz="1200" dirty="0" err="1" smtClean="0"/>
              <a:t>concentrations</a:t>
            </a:r>
            <a:r>
              <a:rPr lang="es-ES" sz="1200" dirty="0" smtClean="0"/>
              <a:t> as </a:t>
            </a:r>
            <a:r>
              <a:rPr lang="es-ES" sz="1200" dirty="0" err="1" smtClean="0"/>
              <a:t>pronosticators</a:t>
            </a:r>
            <a:r>
              <a:rPr lang="es-ES" sz="1200" dirty="0" smtClean="0"/>
              <a:t> of </a:t>
            </a:r>
            <a:r>
              <a:rPr lang="es-ES" sz="1200" dirty="0" err="1" smtClean="0"/>
              <a:t>ovarian</a:t>
            </a:r>
            <a:r>
              <a:rPr lang="es-ES" sz="1200" dirty="0" smtClean="0"/>
              <a:t> </a:t>
            </a:r>
            <a:r>
              <a:rPr lang="es-ES" sz="1200" dirty="0" err="1" smtClean="0"/>
              <a:t>stimulation</a:t>
            </a:r>
            <a:r>
              <a:rPr lang="es-ES" sz="1200" dirty="0" smtClean="0"/>
              <a:t> response and </a:t>
            </a:r>
            <a:r>
              <a:rPr lang="es-ES" sz="1200" dirty="0" err="1" smtClean="0"/>
              <a:t>pregnancy</a:t>
            </a:r>
            <a:r>
              <a:rPr lang="es-ES" sz="1200" dirty="0" smtClean="0"/>
              <a:t> </a:t>
            </a:r>
            <a:r>
              <a:rPr lang="es-ES" sz="1200" dirty="0" err="1" smtClean="0"/>
              <a:t>outcome</a:t>
            </a:r>
            <a:r>
              <a:rPr lang="es-ES" sz="1200" dirty="0" smtClean="0"/>
              <a:t> in </a:t>
            </a:r>
            <a:r>
              <a:rPr lang="es-ES" sz="1200" dirty="0" err="1" smtClean="0"/>
              <a:t>patients</a:t>
            </a:r>
            <a:r>
              <a:rPr lang="es-ES" sz="1200" dirty="0" smtClean="0"/>
              <a:t> </a:t>
            </a:r>
            <a:r>
              <a:rPr lang="es-ES" sz="1200" dirty="0" err="1" smtClean="0"/>
              <a:t>undergoing</a:t>
            </a:r>
            <a:r>
              <a:rPr lang="es-ES" sz="1200" dirty="0" smtClean="0"/>
              <a:t> in vitro </a:t>
            </a:r>
            <a:r>
              <a:rPr lang="es-ES" sz="1200" dirty="0" err="1" smtClean="0"/>
              <a:t>fertilization</a:t>
            </a:r>
            <a:r>
              <a:rPr lang="es-ES" sz="1200" dirty="0" smtClean="0"/>
              <a:t>. </a:t>
            </a:r>
            <a:r>
              <a:rPr lang="es-ES" sz="1200" dirty="0" err="1" smtClean="0"/>
              <a:t>Fertil</a:t>
            </a:r>
            <a:r>
              <a:rPr lang="es-ES" sz="1200" dirty="0" smtClean="0"/>
              <a:t> </a:t>
            </a:r>
            <a:r>
              <a:rPr lang="es-ES" sz="1200" dirty="0" err="1" smtClean="0"/>
              <a:t>Steril</a:t>
            </a:r>
            <a:r>
              <a:rPr lang="es-ES" sz="1200" dirty="0" smtClean="0"/>
              <a:t>. 1995;64:991-4</a:t>
            </a:r>
          </a:p>
          <a:p>
            <a:pPr algn="just"/>
            <a:r>
              <a:rPr lang="es-ES" sz="1200" dirty="0" err="1" smtClean="0"/>
              <a:t>Fratarelli</a:t>
            </a:r>
            <a:r>
              <a:rPr lang="es-ES" sz="1200" dirty="0" smtClean="0"/>
              <a:t> GL, </a:t>
            </a:r>
            <a:r>
              <a:rPr lang="es-ES" sz="1200" dirty="0" err="1" smtClean="0"/>
              <a:t>Lauria</a:t>
            </a:r>
            <a:r>
              <a:rPr lang="es-ES" sz="1200" dirty="0" smtClean="0"/>
              <a:t> Costa DF, Miller BT, </a:t>
            </a:r>
            <a:r>
              <a:rPr lang="es-ES" sz="1200" dirty="0" err="1" smtClean="0"/>
              <a:t>Bergh</a:t>
            </a:r>
            <a:r>
              <a:rPr lang="es-ES" sz="1200" dirty="0" smtClean="0"/>
              <a:t> PA, Scott R. Basal </a:t>
            </a:r>
            <a:r>
              <a:rPr lang="es-ES" sz="1200" dirty="0" err="1" smtClean="0"/>
              <a:t>antral</a:t>
            </a:r>
            <a:r>
              <a:rPr lang="es-ES" sz="1200" dirty="0" smtClean="0"/>
              <a:t> </a:t>
            </a:r>
            <a:r>
              <a:rPr lang="es-ES" sz="1200" dirty="0" err="1" smtClean="0"/>
              <a:t>follicle</a:t>
            </a:r>
            <a:r>
              <a:rPr lang="es-ES" sz="1200" dirty="0" smtClean="0"/>
              <a:t> </a:t>
            </a:r>
            <a:r>
              <a:rPr lang="es-ES" sz="1200" dirty="0" err="1" smtClean="0"/>
              <a:t>number</a:t>
            </a:r>
            <a:r>
              <a:rPr lang="es-ES" sz="1200" dirty="0" smtClean="0"/>
              <a:t> and mean </a:t>
            </a:r>
            <a:r>
              <a:rPr lang="es-ES" sz="1200" dirty="0" err="1" smtClean="0"/>
              <a:t>ovarian</a:t>
            </a:r>
            <a:r>
              <a:rPr lang="es-ES" sz="1200" dirty="0" smtClean="0"/>
              <a:t> </a:t>
            </a:r>
            <a:r>
              <a:rPr lang="es-ES" sz="1200" dirty="0" err="1" smtClean="0"/>
              <a:t>diameter</a:t>
            </a:r>
            <a:r>
              <a:rPr lang="es-ES" sz="1200" dirty="0" smtClean="0"/>
              <a:t> </a:t>
            </a:r>
            <a:r>
              <a:rPr lang="es-ES" sz="1200" dirty="0" err="1" smtClean="0"/>
              <a:t>predict</a:t>
            </a:r>
            <a:r>
              <a:rPr lang="es-ES" sz="1200" dirty="0" smtClean="0"/>
              <a:t> </a:t>
            </a:r>
            <a:r>
              <a:rPr lang="es-ES" sz="1200" dirty="0" err="1" smtClean="0"/>
              <a:t>cycle</a:t>
            </a:r>
            <a:r>
              <a:rPr lang="es-ES" sz="1200" dirty="0" smtClean="0"/>
              <a:t> </a:t>
            </a:r>
            <a:r>
              <a:rPr lang="es-ES" sz="1200" dirty="0" err="1" smtClean="0"/>
              <a:t>cancelation</a:t>
            </a:r>
            <a:r>
              <a:rPr lang="es-ES" sz="1200" dirty="0" smtClean="0"/>
              <a:t> and </a:t>
            </a:r>
            <a:r>
              <a:rPr lang="es-ES" sz="1200" dirty="0" err="1" smtClean="0"/>
              <a:t>ovarian</a:t>
            </a:r>
            <a:r>
              <a:rPr lang="es-ES" sz="1200" dirty="0" smtClean="0"/>
              <a:t> </a:t>
            </a:r>
            <a:r>
              <a:rPr lang="es-ES" sz="1200" dirty="0" err="1" smtClean="0"/>
              <a:t>responsiveness</a:t>
            </a:r>
            <a:r>
              <a:rPr lang="es-ES" sz="1200" dirty="0" smtClean="0"/>
              <a:t> in </a:t>
            </a:r>
            <a:r>
              <a:rPr lang="es-ES" sz="1200" dirty="0" err="1" smtClean="0"/>
              <a:t>assisted</a:t>
            </a:r>
            <a:r>
              <a:rPr lang="es-ES" sz="1200" dirty="0" smtClean="0"/>
              <a:t> </a:t>
            </a:r>
            <a:r>
              <a:rPr lang="es-ES" sz="1200" dirty="0" err="1" smtClean="0"/>
              <a:t>reproductive</a:t>
            </a:r>
            <a:r>
              <a:rPr lang="es-ES" sz="1200" dirty="0" smtClean="0"/>
              <a:t> </a:t>
            </a:r>
            <a:r>
              <a:rPr lang="es-ES" sz="1200" dirty="0" err="1" smtClean="0"/>
              <a:t>technology</a:t>
            </a:r>
            <a:r>
              <a:rPr lang="es-ES" sz="1200" dirty="0" smtClean="0"/>
              <a:t> </a:t>
            </a:r>
            <a:r>
              <a:rPr lang="es-ES" sz="1200" dirty="0" err="1" smtClean="0"/>
              <a:t>cycle</a:t>
            </a:r>
            <a:r>
              <a:rPr lang="es-ES" sz="1200" dirty="0" smtClean="0"/>
              <a:t>. </a:t>
            </a:r>
            <a:r>
              <a:rPr lang="es-ES" sz="1200" dirty="0" err="1" smtClean="0"/>
              <a:t>Fertil</a:t>
            </a:r>
            <a:r>
              <a:rPr lang="es-ES" sz="1200" dirty="0" smtClean="0"/>
              <a:t> </a:t>
            </a:r>
            <a:r>
              <a:rPr lang="es-ES" sz="1200" dirty="0" err="1" smtClean="0"/>
              <a:t>Steril</a:t>
            </a:r>
            <a:r>
              <a:rPr lang="es-ES" sz="1200" dirty="0" smtClean="0"/>
              <a:t>. 2000;74:512-7</a:t>
            </a:r>
            <a:endParaRPr lang="es-ES" sz="1200" dirty="0"/>
          </a:p>
        </p:txBody>
      </p:sp>
    </p:spTree>
    <p:extLst>
      <p:ext uri="{BB962C8B-B14F-4D97-AF65-F5344CB8AC3E}">
        <p14:creationId xmlns:p14="http://schemas.microsoft.com/office/powerpoint/2010/main" val="16510119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2406" y="274638"/>
            <a:ext cx="7467600" cy="1143000"/>
          </a:xfrm>
        </p:spPr>
        <p:txBody>
          <a:bodyPr/>
          <a:lstStyle/>
          <a:p>
            <a:pPr algn="ctr"/>
            <a:r>
              <a:rPr lang="es-ES" dirty="0" smtClean="0"/>
              <a:t>Inhibina B</a:t>
            </a:r>
            <a:endParaRPr lang="es-ES" dirty="0"/>
          </a:p>
        </p:txBody>
      </p:sp>
      <p:sp>
        <p:nvSpPr>
          <p:cNvPr id="3" name="Marcador de contenido 2"/>
          <p:cNvSpPr>
            <a:spLocks noGrp="1"/>
          </p:cNvSpPr>
          <p:nvPr>
            <p:ph idx="1"/>
          </p:nvPr>
        </p:nvSpPr>
        <p:spPr>
          <a:xfrm>
            <a:off x="457199" y="1422984"/>
            <a:ext cx="8201549" cy="4525963"/>
          </a:xfrm>
        </p:spPr>
        <p:txBody>
          <a:bodyPr>
            <a:normAutofit/>
          </a:bodyPr>
          <a:lstStyle/>
          <a:p>
            <a:pPr algn="just"/>
            <a:r>
              <a:rPr lang="es-ES" sz="2000" dirty="0" smtClean="0"/>
              <a:t>Provee una evaluación directa de la reserva ovárica debido a que es producida por  los folículos </a:t>
            </a:r>
            <a:r>
              <a:rPr lang="es-ES" sz="2000" dirty="0" err="1" smtClean="0"/>
              <a:t>antrales</a:t>
            </a:r>
            <a:r>
              <a:rPr lang="es-ES" sz="2000" dirty="0" smtClean="0"/>
              <a:t> en desarrollo</a:t>
            </a:r>
          </a:p>
          <a:p>
            <a:pPr algn="just"/>
            <a:r>
              <a:rPr lang="es-ES" sz="2000" dirty="0" smtClean="0"/>
              <a:t>Las </a:t>
            </a:r>
            <a:r>
              <a:rPr lang="es-ES" sz="2000" dirty="0" err="1" smtClean="0"/>
              <a:t>inhibinas</a:t>
            </a:r>
            <a:r>
              <a:rPr lang="es-ES" sz="2000" dirty="0" smtClean="0"/>
              <a:t> son </a:t>
            </a:r>
            <a:r>
              <a:rPr lang="es-ES" sz="2000" dirty="0" err="1" smtClean="0"/>
              <a:t>glicoproteinas</a:t>
            </a:r>
            <a:r>
              <a:rPr lang="es-ES" sz="2000" dirty="0" smtClean="0"/>
              <a:t> </a:t>
            </a:r>
            <a:r>
              <a:rPr lang="es-ES" sz="2000" dirty="0" err="1" smtClean="0"/>
              <a:t>heterodiméricas</a:t>
            </a:r>
            <a:endParaRPr lang="es-ES" sz="2000" dirty="0" smtClean="0"/>
          </a:p>
          <a:p>
            <a:pPr algn="just"/>
            <a:r>
              <a:rPr lang="es-ES" sz="2000" dirty="0" smtClean="0"/>
              <a:t>Aumenta durante la fase folicular precoz</a:t>
            </a:r>
          </a:p>
        </p:txBody>
      </p:sp>
      <p:pic>
        <p:nvPicPr>
          <p:cNvPr id="4" name="Picture 5" descr="fig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736" y="3107656"/>
            <a:ext cx="5660869" cy="342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6651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7734" cy="1143000"/>
          </a:xfrm>
        </p:spPr>
        <p:txBody>
          <a:bodyPr>
            <a:noAutofit/>
          </a:bodyPr>
          <a:lstStyle/>
          <a:p>
            <a:pPr algn="ctr"/>
            <a:r>
              <a:rPr lang="es-ES" sz="3600" dirty="0" smtClean="0"/>
              <a:t>Estudios que determinan utilidad de los valores de Inhibina B en infertilidad.</a:t>
            </a:r>
            <a:endParaRPr lang="es-ES" sz="3600" dirty="0"/>
          </a:p>
        </p:txBody>
      </p:sp>
      <p:graphicFrame>
        <p:nvGraphicFramePr>
          <p:cNvPr id="5" name="Tabla 4"/>
          <p:cNvGraphicFramePr>
            <a:graphicFrameLocks noGrp="1"/>
          </p:cNvGraphicFramePr>
          <p:nvPr>
            <p:extLst>
              <p:ext uri="{D42A27DB-BD31-4B8C-83A1-F6EECF244321}">
                <p14:modId xmlns:p14="http://schemas.microsoft.com/office/powerpoint/2010/main" val="2754960517"/>
              </p:ext>
            </p:extLst>
          </p:nvPr>
        </p:nvGraphicFramePr>
        <p:xfrm>
          <a:off x="368604" y="1946275"/>
          <a:ext cx="8345862" cy="4138244"/>
        </p:xfrm>
        <a:graphic>
          <a:graphicData uri="http://schemas.openxmlformats.org/drawingml/2006/table">
            <a:tbl>
              <a:tblPr firstRow="1" bandRow="1">
                <a:tableStyleId>{5940675A-B579-460E-94D1-54222C63F5DA}</a:tableStyleId>
              </a:tblPr>
              <a:tblGrid>
                <a:gridCol w="1678625"/>
                <a:gridCol w="6667237"/>
              </a:tblGrid>
              <a:tr h="683011">
                <a:tc>
                  <a:txBody>
                    <a:bodyPr/>
                    <a:lstStyle/>
                    <a:p>
                      <a:pPr algn="just"/>
                      <a:r>
                        <a:rPr lang="es-ES" sz="1600" dirty="0" err="1" smtClean="0"/>
                        <a:t>Seifer</a:t>
                      </a:r>
                      <a:r>
                        <a:rPr lang="es-ES" sz="1600" dirty="0" smtClean="0"/>
                        <a:t> et al </a:t>
                      </a:r>
                      <a:endParaRPr lang="es-ES" sz="1600" dirty="0"/>
                    </a:p>
                  </a:txBody>
                  <a:tcPr/>
                </a:tc>
                <a:tc>
                  <a:txBody>
                    <a:bodyPr/>
                    <a:lstStyle/>
                    <a:p>
                      <a:pPr algn="just"/>
                      <a:r>
                        <a:rPr lang="es-ES" sz="1600" dirty="0" smtClean="0"/>
                        <a:t>Bajos niveles de inhibina B fueron predictivos de pobre respuesta ovárica a la estimulación en ciclos de FIV</a:t>
                      </a:r>
                      <a:endParaRPr lang="es-ES" sz="1600" dirty="0"/>
                    </a:p>
                  </a:txBody>
                  <a:tcPr/>
                </a:tc>
              </a:tr>
              <a:tr h="964251">
                <a:tc>
                  <a:txBody>
                    <a:bodyPr/>
                    <a:lstStyle/>
                    <a:p>
                      <a:pPr algn="just"/>
                      <a:r>
                        <a:rPr lang="es-ES" sz="1600" dirty="0" err="1" smtClean="0"/>
                        <a:t>Seifer</a:t>
                      </a:r>
                      <a:r>
                        <a:rPr lang="es-ES" sz="1600" dirty="0" smtClean="0"/>
                        <a:t> et al  </a:t>
                      </a:r>
                      <a:endParaRPr lang="es-ES" sz="1600" dirty="0"/>
                    </a:p>
                  </a:txBody>
                  <a:tcPr/>
                </a:tc>
                <a:tc>
                  <a:txBody>
                    <a:bodyPr/>
                    <a:lstStyle/>
                    <a:p>
                      <a:pPr algn="just"/>
                      <a:r>
                        <a:rPr lang="es-ES" sz="1600" dirty="0" smtClean="0"/>
                        <a:t>Pacientes con reserva</a:t>
                      </a:r>
                      <a:r>
                        <a:rPr lang="es-ES" sz="1600" baseline="0" dirty="0" smtClean="0"/>
                        <a:t> ovárica </a:t>
                      </a:r>
                      <a:r>
                        <a:rPr lang="es-ES" sz="1600" baseline="0" dirty="0" err="1" smtClean="0"/>
                        <a:t>disminuída</a:t>
                      </a:r>
                      <a:r>
                        <a:rPr lang="es-ES" sz="1600" baseline="0" dirty="0" smtClean="0"/>
                        <a:t> presentan bajos niveles de inhibina B, producen menos </a:t>
                      </a:r>
                      <a:r>
                        <a:rPr lang="es-ES" sz="1600" baseline="0" dirty="0" err="1" smtClean="0"/>
                        <a:t>ovocitos</a:t>
                      </a:r>
                      <a:r>
                        <a:rPr lang="es-ES" sz="1600" baseline="0" dirty="0" smtClean="0"/>
                        <a:t>, mayores tasas de cancelación de ciclos y requieren mayor dosis de gonadotropinas en la estimulación</a:t>
                      </a:r>
                      <a:endParaRPr lang="es-ES" sz="1600" dirty="0"/>
                    </a:p>
                  </a:txBody>
                  <a:tcPr/>
                </a:tc>
              </a:tr>
              <a:tr h="1245491">
                <a:tc>
                  <a:txBody>
                    <a:bodyPr/>
                    <a:lstStyle/>
                    <a:p>
                      <a:pPr algn="just"/>
                      <a:r>
                        <a:rPr lang="es-ES" sz="1600" dirty="0" err="1" smtClean="0"/>
                        <a:t>Lockwood</a:t>
                      </a:r>
                      <a:r>
                        <a:rPr lang="es-ES" sz="1600" dirty="0" smtClean="0"/>
                        <a:t> et al </a:t>
                      </a:r>
                      <a:endParaRPr lang="es-ES" sz="1600" dirty="0"/>
                    </a:p>
                  </a:txBody>
                  <a:tcPr/>
                </a:tc>
                <a:tc>
                  <a:txBody>
                    <a:bodyPr/>
                    <a:lstStyle/>
                    <a:p>
                      <a:pPr algn="just"/>
                      <a:r>
                        <a:rPr lang="es-ES" sz="1600" dirty="0" smtClean="0"/>
                        <a:t>Mujeres 39-44</a:t>
                      </a:r>
                      <a:r>
                        <a:rPr lang="es-ES" sz="1600" baseline="0" dirty="0" smtClean="0"/>
                        <a:t> </a:t>
                      </a:r>
                      <a:r>
                        <a:rPr lang="es-ES" sz="1600" dirty="0" smtClean="0"/>
                        <a:t>años que iban a primer ciclo de FIV,</a:t>
                      </a:r>
                      <a:r>
                        <a:rPr lang="es-ES" sz="1600" baseline="0" dirty="0" smtClean="0"/>
                        <a:t> demostró que los niveles bajos de Inhibina B fue mejor predictor de reserva ovárica </a:t>
                      </a:r>
                      <a:r>
                        <a:rPr lang="es-ES" sz="1600" baseline="0" dirty="0" err="1" smtClean="0"/>
                        <a:t>disminuída</a:t>
                      </a:r>
                      <a:r>
                        <a:rPr lang="es-ES" sz="1600" baseline="0" dirty="0" smtClean="0"/>
                        <a:t> que la edad, características del ciclo o niveles basales de FSH y era factor pronóstico de pobre respuesta </a:t>
                      </a:r>
                      <a:endParaRPr lang="es-ES" sz="1600" dirty="0"/>
                    </a:p>
                  </a:txBody>
                  <a:tcPr/>
                </a:tc>
              </a:tr>
              <a:tr h="1245491">
                <a:tc>
                  <a:txBody>
                    <a:bodyPr/>
                    <a:lstStyle/>
                    <a:p>
                      <a:pPr algn="just"/>
                      <a:r>
                        <a:rPr lang="es-ES" sz="1600" dirty="0" err="1" smtClean="0"/>
                        <a:t>Peñarrubia</a:t>
                      </a:r>
                      <a:r>
                        <a:rPr lang="es-ES" sz="1600" dirty="0" smtClean="0"/>
                        <a:t> et al </a:t>
                      </a:r>
                      <a:endParaRPr lang="es-ES" sz="1600" dirty="0"/>
                    </a:p>
                  </a:txBody>
                  <a:tcPr/>
                </a:tc>
                <a:tc>
                  <a:txBody>
                    <a:bodyPr/>
                    <a:lstStyle/>
                    <a:p>
                      <a:pPr algn="just"/>
                      <a:r>
                        <a:rPr lang="es-ES" sz="1600" baseline="0" dirty="0" smtClean="0"/>
                        <a:t>Demostró valores de inhibina B significativamente menores en un grupo de pacientes de FIV a quienes se les suspendió el ciclo debido a baja respuesta comparado con un grupo control  .</a:t>
                      </a:r>
                      <a:endParaRPr lang="es-ES" sz="1600" dirty="0"/>
                    </a:p>
                  </a:txBody>
                  <a:tcPr/>
                </a:tc>
              </a:tr>
            </a:tbl>
          </a:graphicData>
        </a:graphic>
      </p:graphicFrame>
    </p:spTree>
    <p:extLst>
      <p:ext uri="{BB962C8B-B14F-4D97-AF65-F5344CB8AC3E}">
        <p14:creationId xmlns:p14="http://schemas.microsoft.com/office/powerpoint/2010/main" val="24507633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282740"/>
            <a:ext cx="8259274" cy="4525963"/>
          </a:xfrm>
        </p:spPr>
        <p:txBody>
          <a:bodyPr>
            <a:noAutofit/>
          </a:bodyPr>
          <a:lstStyle/>
          <a:p>
            <a:pPr algn="just"/>
            <a:r>
              <a:rPr lang="es-ES" sz="1800" dirty="0" err="1" smtClean="0"/>
              <a:t>Seifer</a:t>
            </a:r>
            <a:r>
              <a:rPr lang="es-ES" sz="1800" dirty="0" smtClean="0"/>
              <a:t> DB, Lamber-</a:t>
            </a:r>
            <a:r>
              <a:rPr lang="es-ES" sz="1800" dirty="0" err="1" smtClean="0"/>
              <a:t>Messerlian</a:t>
            </a:r>
            <a:r>
              <a:rPr lang="es-ES" sz="1800" dirty="0" smtClean="0"/>
              <a:t> G et al. Day 3 </a:t>
            </a:r>
            <a:r>
              <a:rPr lang="es-ES" sz="1800" dirty="0" err="1" smtClean="0"/>
              <a:t>serum</a:t>
            </a:r>
            <a:r>
              <a:rPr lang="es-ES" sz="1800" dirty="0" smtClean="0"/>
              <a:t> </a:t>
            </a:r>
            <a:r>
              <a:rPr lang="es-ES" sz="1800" dirty="0" err="1" smtClean="0"/>
              <a:t>inhibin</a:t>
            </a:r>
            <a:r>
              <a:rPr lang="es-ES" sz="1800" dirty="0" smtClean="0"/>
              <a:t> B </a:t>
            </a:r>
            <a:r>
              <a:rPr lang="es-ES" sz="1800" dirty="0" err="1" smtClean="0"/>
              <a:t>is</a:t>
            </a:r>
            <a:r>
              <a:rPr lang="es-ES" sz="1800" dirty="0" smtClean="0"/>
              <a:t> </a:t>
            </a:r>
            <a:r>
              <a:rPr lang="es-ES" sz="1800" dirty="0" err="1" smtClean="0"/>
              <a:t>predictive</a:t>
            </a:r>
            <a:r>
              <a:rPr lang="es-ES" sz="1800" dirty="0" smtClean="0"/>
              <a:t> of </a:t>
            </a:r>
            <a:r>
              <a:rPr lang="es-ES" sz="1800" dirty="0" err="1" smtClean="0"/>
              <a:t>assisted</a:t>
            </a:r>
            <a:r>
              <a:rPr lang="es-ES" sz="1800" dirty="0" smtClean="0"/>
              <a:t> </a:t>
            </a:r>
            <a:r>
              <a:rPr lang="es-ES" sz="1800" dirty="0" err="1" smtClean="0"/>
              <a:t>reproductive</a:t>
            </a:r>
            <a:r>
              <a:rPr lang="es-ES" sz="1800" dirty="0" smtClean="0"/>
              <a:t> </a:t>
            </a:r>
            <a:r>
              <a:rPr lang="es-ES" sz="1800" dirty="0" err="1" smtClean="0"/>
              <a:t>technologies</a:t>
            </a:r>
            <a:r>
              <a:rPr lang="es-ES" sz="1800" dirty="0" smtClean="0"/>
              <a:t> </a:t>
            </a:r>
            <a:r>
              <a:rPr lang="es-ES" sz="1800" dirty="0" err="1" smtClean="0"/>
              <a:t>outcome</a:t>
            </a:r>
            <a:r>
              <a:rPr lang="es-ES" sz="1800" dirty="0" smtClean="0"/>
              <a:t>. </a:t>
            </a:r>
            <a:r>
              <a:rPr lang="es-ES" sz="1800" dirty="0" err="1" smtClean="0"/>
              <a:t>Fertil</a:t>
            </a:r>
            <a:r>
              <a:rPr lang="es-ES" sz="1800" dirty="0" smtClean="0"/>
              <a:t> </a:t>
            </a:r>
            <a:r>
              <a:rPr lang="es-ES" sz="1800" dirty="0" err="1" smtClean="0"/>
              <a:t>Steril</a:t>
            </a:r>
            <a:r>
              <a:rPr lang="es-ES" sz="1800" dirty="0" smtClean="0"/>
              <a:t> 1997;67:110-114</a:t>
            </a:r>
          </a:p>
          <a:p>
            <a:pPr algn="just"/>
            <a:endParaRPr lang="es-ES" sz="1800" dirty="0" smtClean="0"/>
          </a:p>
          <a:p>
            <a:pPr algn="just"/>
            <a:r>
              <a:rPr lang="es-ES" sz="1800" dirty="0" err="1" smtClean="0"/>
              <a:t>Seifer</a:t>
            </a:r>
            <a:r>
              <a:rPr lang="es-ES" sz="1800" dirty="0" smtClean="0"/>
              <a:t> DB, Scott RT, et al. </a:t>
            </a:r>
            <a:r>
              <a:rPr lang="es-ES" sz="1800" dirty="0" err="1" smtClean="0"/>
              <a:t>Women</a:t>
            </a:r>
            <a:r>
              <a:rPr lang="es-ES" sz="1800" dirty="0" smtClean="0"/>
              <a:t> </a:t>
            </a:r>
            <a:r>
              <a:rPr lang="es-ES" sz="1800" dirty="0" err="1" smtClean="0"/>
              <a:t>with</a:t>
            </a:r>
            <a:r>
              <a:rPr lang="es-ES" sz="1800" dirty="0" smtClean="0"/>
              <a:t> </a:t>
            </a:r>
            <a:r>
              <a:rPr lang="es-ES" sz="1800" dirty="0" err="1" smtClean="0"/>
              <a:t>declining</a:t>
            </a:r>
            <a:r>
              <a:rPr lang="es-ES" sz="1800" dirty="0" smtClean="0"/>
              <a:t> </a:t>
            </a:r>
            <a:r>
              <a:rPr lang="es-ES" sz="1800" dirty="0" err="1" smtClean="0"/>
              <a:t>ovarian</a:t>
            </a:r>
            <a:r>
              <a:rPr lang="es-ES" sz="1800" dirty="0" smtClean="0"/>
              <a:t> reserve </a:t>
            </a:r>
            <a:r>
              <a:rPr lang="es-ES" sz="1400" dirty="0" err="1" smtClean="0"/>
              <a:t>may</a:t>
            </a:r>
            <a:r>
              <a:rPr lang="es-ES" sz="1800" dirty="0" smtClean="0"/>
              <a:t> </a:t>
            </a:r>
            <a:r>
              <a:rPr lang="es-ES" sz="1800" dirty="0" err="1" smtClean="0"/>
              <a:t>demonstrate</a:t>
            </a:r>
            <a:r>
              <a:rPr lang="es-ES" sz="1800" dirty="0" smtClean="0"/>
              <a:t> a </a:t>
            </a:r>
            <a:r>
              <a:rPr lang="es-ES" sz="1800" dirty="0" err="1" smtClean="0"/>
              <a:t>decreased</a:t>
            </a:r>
            <a:r>
              <a:rPr lang="es-ES" sz="1800" dirty="0" smtClean="0"/>
              <a:t> in </a:t>
            </a:r>
            <a:r>
              <a:rPr lang="es-ES" sz="1800" dirty="0" err="1" smtClean="0"/>
              <a:t>day</a:t>
            </a:r>
            <a:r>
              <a:rPr lang="es-ES" sz="1800" dirty="0" smtClean="0"/>
              <a:t> 3 </a:t>
            </a:r>
            <a:r>
              <a:rPr lang="es-ES" sz="1800" dirty="0" err="1" smtClean="0"/>
              <a:t>serum</a:t>
            </a:r>
            <a:r>
              <a:rPr lang="es-ES" sz="1800" dirty="0" smtClean="0"/>
              <a:t> </a:t>
            </a:r>
            <a:r>
              <a:rPr lang="es-ES" sz="1800" dirty="0" err="1" smtClean="0"/>
              <a:t>inhibin</a:t>
            </a:r>
            <a:r>
              <a:rPr lang="es-ES" sz="1800" dirty="0" smtClean="0"/>
              <a:t> B </a:t>
            </a:r>
            <a:r>
              <a:rPr lang="es-ES" sz="1800" dirty="0" err="1" smtClean="0"/>
              <a:t>before</a:t>
            </a:r>
            <a:r>
              <a:rPr lang="es-ES" sz="1800" dirty="0" smtClean="0"/>
              <a:t> a </a:t>
            </a:r>
            <a:r>
              <a:rPr lang="es-ES" sz="1800" dirty="0" err="1" smtClean="0"/>
              <a:t>rise</a:t>
            </a:r>
            <a:r>
              <a:rPr lang="es-ES" sz="1800" dirty="0" smtClean="0"/>
              <a:t> in </a:t>
            </a:r>
            <a:r>
              <a:rPr lang="es-ES" sz="1800" dirty="0" err="1" smtClean="0"/>
              <a:t>day</a:t>
            </a:r>
            <a:r>
              <a:rPr lang="es-ES" sz="1800" dirty="0" smtClean="0"/>
              <a:t> 3 </a:t>
            </a:r>
            <a:r>
              <a:rPr lang="es-ES" sz="1800" dirty="0" err="1" smtClean="0"/>
              <a:t>follicle</a:t>
            </a:r>
            <a:r>
              <a:rPr lang="es-ES" sz="1800" dirty="0" smtClean="0"/>
              <a:t> </a:t>
            </a:r>
            <a:r>
              <a:rPr lang="es-ES" sz="1800" dirty="0" err="1" smtClean="0"/>
              <a:t>stimulating</a:t>
            </a:r>
            <a:r>
              <a:rPr lang="es-ES" sz="1800" dirty="0" smtClean="0"/>
              <a:t> hormone. </a:t>
            </a:r>
            <a:r>
              <a:rPr lang="es-ES" sz="1800" dirty="0" err="1" smtClean="0"/>
              <a:t>Fertil</a:t>
            </a:r>
            <a:r>
              <a:rPr lang="es-ES" sz="1800" dirty="0" smtClean="0"/>
              <a:t> </a:t>
            </a:r>
            <a:r>
              <a:rPr lang="es-ES" sz="1800" dirty="0" err="1" smtClean="0"/>
              <a:t>Steril</a:t>
            </a:r>
            <a:r>
              <a:rPr lang="es-ES" sz="1800" dirty="0" smtClean="0"/>
              <a:t> 1999;72:63-65</a:t>
            </a:r>
          </a:p>
          <a:p>
            <a:pPr algn="just"/>
            <a:endParaRPr lang="es-ES" sz="1800" dirty="0" smtClean="0"/>
          </a:p>
          <a:p>
            <a:pPr algn="just"/>
            <a:r>
              <a:rPr lang="es-ES" sz="1800" dirty="0" err="1" smtClean="0"/>
              <a:t>Lockwood</a:t>
            </a:r>
            <a:r>
              <a:rPr lang="es-ES" sz="1800" dirty="0" smtClean="0"/>
              <a:t> GM, </a:t>
            </a:r>
            <a:r>
              <a:rPr lang="es-ES" sz="1800" dirty="0" err="1" smtClean="0"/>
              <a:t>Muttukrishna</a:t>
            </a:r>
            <a:r>
              <a:rPr lang="es-ES" sz="1800" dirty="0" smtClean="0"/>
              <a:t> S, </a:t>
            </a:r>
            <a:r>
              <a:rPr lang="es-ES" sz="1800" dirty="0" err="1" smtClean="0"/>
              <a:t>Ledger</a:t>
            </a:r>
            <a:r>
              <a:rPr lang="es-ES" sz="1800" dirty="0" smtClean="0"/>
              <a:t> WL. </a:t>
            </a:r>
            <a:r>
              <a:rPr lang="es-ES" sz="1800" dirty="0" err="1" smtClean="0"/>
              <a:t>Inhibins</a:t>
            </a:r>
            <a:r>
              <a:rPr lang="es-ES" sz="1800" dirty="0" smtClean="0"/>
              <a:t> and </a:t>
            </a:r>
            <a:r>
              <a:rPr lang="es-ES" sz="1800" dirty="0" err="1" smtClean="0"/>
              <a:t>activins</a:t>
            </a:r>
            <a:r>
              <a:rPr lang="es-ES" sz="1800" dirty="0" smtClean="0"/>
              <a:t> in human </a:t>
            </a:r>
            <a:r>
              <a:rPr lang="es-ES" sz="1800" dirty="0" err="1" smtClean="0"/>
              <a:t>ovulation</a:t>
            </a:r>
            <a:r>
              <a:rPr lang="es-ES" sz="1800" dirty="0" smtClean="0"/>
              <a:t>, </a:t>
            </a:r>
            <a:r>
              <a:rPr lang="es-ES" sz="1800" dirty="0" err="1" smtClean="0"/>
              <a:t>conception</a:t>
            </a:r>
            <a:r>
              <a:rPr lang="es-ES" sz="1800" dirty="0" smtClean="0"/>
              <a:t> and </a:t>
            </a:r>
            <a:r>
              <a:rPr lang="es-ES" sz="1800" dirty="0" err="1" smtClean="0"/>
              <a:t>pregnancy</a:t>
            </a:r>
            <a:r>
              <a:rPr lang="es-ES" sz="1800" dirty="0" smtClean="0"/>
              <a:t>. </a:t>
            </a:r>
            <a:r>
              <a:rPr lang="es-ES" sz="1800" dirty="0" err="1" smtClean="0"/>
              <a:t>Hum</a:t>
            </a:r>
            <a:r>
              <a:rPr lang="es-ES" sz="1800" dirty="0" smtClean="0"/>
              <a:t> </a:t>
            </a:r>
            <a:r>
              <a:rPr lang="es-ES" sz="1800" dirty="0" err="1" smtClean="0"/>
              <a:t>Reprod</a:t>
            </a:r>
            <a:r>
              <a:rPr lang="es-ES" sz="1800" dirty="0" smtClean="0"/>
              <a:t> </a:t>
            </a:r>
            <a:r>
              <a:rPr lang="es-ES" sz="1800" dirty="0" err="1" smtClean="0"/>
              <a:t>Update</a:t>
            </a:r>
            <a:r>
              <a:rPr lang="es-ES" sz="1800" dirty="0" smtClean="0"/>
              <a:t> 1998;4(3):284-295</a:t>
            </a:r>
          </a:p>
          <a:p>
            <a:pPr algn="just"/>
            <a:endParaRPr lang="es-ES" sz="1800" dirty="0" smtClean="0"/>
          </a:p>
          <a:p>
            <a:pPr algn="just"/>
            <a:r>
              <a:rPr lang="es-ES" sz="1800" dirty="0" err="1" smtClean="0"/>
              <a:t>Penarrubia</a:t>
            </a:r>
            <a:r>
              <a:rPr lang="es-ES" sz="1800" dirty="0" smtClean="0"/>
              <a:t> J, </a:t>
            </a:r>
            <a:r>
              <a:rPr lang="es-ES" sz="1800" dirty="0" err="1" smtClean="0"/>
              <a:t>Balash</a:t>
            </a:r>
            <a:r>
              <a:rPr lang="es-ES" sz="1800" dirty="0" smtClean="0"/>
              <a:t> J, </a:t>
            </a:r>
            <a:r>
              <a:rPr lang="es-ES" sz="1800" dirty="0" err="1" smtClean="0"/>
              <a:t>Fabregues</a:t>
            </a:r>
            <a:r>
              <a:rPr lang="es-ES" sz="1800" dirty="0" smtClean="0"/>
              <a:t> F, et al. Day 5 </a:t>
            </a:r>
            <a:r>
              <a:rPr lang="es-ES" sz="1800" dirty="0" err="1" smtClean="0"/>
              <a:t>serum</a:t>
            </a:r>
            <a:r>
              <a:rPr lang="es-ES" sz="1800" dirty="0" smtClean="0"/>
              <a:t> </a:t>
            </a:r>
            <a:r>
              <a:rPr lang="es-ES" sz="1800" dirty="0" err="1" smtClean="0"/>
              <a:t>inhibin</a:t>
            </a:r>
            <a:r>
              <a:rPr lang="es-ES" sz="1800" dirty="0" smtClean="0"/>
              <a:t> B </a:t>
            </a:r>
            <a:r>
              <a:rPr lang="es-ES" sz="1800" dirty="0" err="1" smtClean="0"/>
              <a:t>concentrations</a:t>
            </a:r>
            <a:r>
              <a:rPr lang="es-ES" sz="1800" dirty="0" smtClean="0"/>
              <a:t> as </a:t>
            </a:r>
            <a:r>
              <a:rPr lang="es-ES" sz="1800" dirty="0" err="1" smtClean="0"/>
              <a:t>predictors</a:t>
            </a:r>
            <a:r>
              <a:rPr lang="es-ES" sz="1800" dirty="0" smtClean="0"/>
              <a:t> of ART </a:t>
            </a:r>
            <a:r>
              <a:rPr lang="es-ES" sz="1800" dirty="0" err="1" smtClean="0"/>
              <a:t>outcome</a:t>
            </a:r>
            <a:r>
              <a:rPr lang="es-ES" sz="1800" dirty="0" smtClean="0"/>
              <a:t> in </a:t>
            </a:r>
            <a:r>
              <a:rPr lang="es-ES" sz="1800" dirty="0" err="1" smtClean="0"/>
              <a:t>cycles</a:t>
            </a:r>
            <a:r>
              <a:rPr lang="es-ES" sz="1800" dirty="0" smtClean="0"/>
              <a:t> </a:t>
            </a:r>
            <a:r>
              <a:rPr lang="es-ES" sz="1800" dirty="0" err="1" smtClean="0"/>
              <a:t>stimulated</a:t>
            </a:r>
            <a:r>
              <a:rPr lang="es-ES" sz="1800" dirty="0" smtClean="0"/>
              <a:t> </a:t>
            </a:r>
            <a:r>
              <a:rPr lang="es-ES" sz="1800" dirty="0" err="1" smtClean="0"/>
              <a:t>with</a:t>
            </a:r>
            <a:r>
              <a:rPr lang="es-ES" sz="1800" dirty="0" smtClean="0"/>
              <a:t> </a:t>
            </a:r>
            <a:r>
              <a:rPr lang="es-ES" sz="1800" dirty="0" err="1" smtClean="0"/>
              <a:t>GnRH</a:t>
            </a:r>
            <a:r>
              <a:rPr lang="es-ES" sz="1800" dirty="0" smtClean="0"/>
              <a:t> </a:t>
            </a:r>
            <a:r>
              <a:rPr lang="es-ES" sz="1800" dirty="0" err="1" smtClean="0"/>
              <a:t>agonist-gonadotrophin</a:t>
            </a:r>
            <a:r>
              <a:rPr lang="es-ES" sz="1800" dirty="0" smtClean="0"/>
              <a:t> </a:t>
            </a:r>
            <a:r>
              <a:rPr lang="es-ES" sz="1800" dirty="0" err="1" smtClean="0"/>
              <a:t>treatment</a:t>
            </a:r>
            <a:r>
              <a:rPr lang="es-ES" sz="1800" dirty="0" smtClean="0"/>
              <a:t>. </a:t>
            </a:r>
            <a:r>
              <a:rPr lang="es-ES" sz="1800" dirty="0" err="1" smtClean="0"/>
              <a:t>Hum</a:t>
            </a:r>
            <a:r>
              <a:rPr lang="es-ES" sz="1800" dirty="0" smtClean="0"/>
              <a:t> </a:t>
            </a:r>
            <a:r>
              <a:rPr lang="es-ES" sz="1800" dirty="0" err="1" smtClean="0"/>
              <a:t>Reprod</a:t>
            </a:r>
            <a:r>
              <a:rPr lang="es-ES" sz="1800" dirty="0" smtClean="0"/>
              <a:t> 2000;15:1499-1504</a:t>
            </a:r>
          </a:p>
          <a:p>
            <a:pPr algn="just"/>
            <a:endParaRPr lang="es-ES" sz="1800" dirty="0" smtClean="0"/>
          </a:p>
          <a:p>
            <a:pPr algn="just"/>
            <a:endParaRPr lang="es-ES" sz="1800" dirty="0" smtClean="0"/>
          </a:p>
          <a:p>
            <a:pPr algn="just"/>
            <a:endParaRPr lang="es-ES" sz="1800" dirty="0"/>
          </a:p>
        </p:txBody>
      </p:sp>
    </p:spTree>
    <p:extLst>
      <p:ext uri="{BB962C8B-B14F-4D97-AF65-F5344CB8AC3E}">
        <p14:creationId xmlns:p14="http://schemas.microsoft.com/office/powerpoint/2010/main" val="89966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7975" y="274638"/>
            <a:ext cx="7467600" cy="1143000"/>
          </a:xfrm>
        </p:spPr>
        <p:txBody>
          <a:bodyPr>
            <a:normAutofit/>
          </a:bodyPr>
          <a:lstStyle/>
          <a:p>
            <a:pPr algn="ctr"/>
            <a:r>
              <a:rPr lang="es-ES" dirty="0" smtClean="0"/>
              <a:t>Hormona </a:t>
            </a:r>
            <a:r>
              <a:rPr lang="es-ES" dirty="0" err="1" smtClean="0"/>
              <a:t>Antimulleriana</a:t>
            </a:r>
            <a:r>
              <a:rPr lang="es-ES" dirty="0" smtClean="0"/>
              <a:t>.</a:t>
            </a:r>
            <a:endParaRPr lang="es-ES" dirty="0"/>
          </a:p>
        </p:txBody>
      </p:sp>
      <p:sp>
        <p:nvSpPr>
          <p:cNvPr id="3" name="Marcador de contenido 2"/>
          <p:cNvSpPr>
            <a:spLocks noGrp="1"/>
          </p:cNvSpPr>
          <p:nvPr>
            <p:ph idx="1"/>
          </p:nvPr>
        </p:nvSpPr>
        <p:spPr>
          <a:xfrm>
            <a:off x="543785" y="1932090"/>
            <a:ext cx="7915263" cy="4525963"/>
          </a:xfrm>
        </p:spPr>
        <p:txBody>
          <a:bodyPr>
            <a:normAutofit/>
          </a:bodyPr>
          <a:lstStyle/>
          <a:p>
            <a:pPr algn="just"/>
            <a:r>
              <a:rPr lang="es-ES" sz="2400" dirty="0" err="1" smtClean="0"/>
              <a:t>Glicoproteina</a:t>
            </a:r>
            <a:r>
              <a:rPr lang="es-ES" sz="2400" dirty="0" smtClean="0"/>
              <a:t> </a:t>
            </a:r>
            <a:r>
              <a:rPr lang="es-ES" sz="2400" dirty="0" err="1" smtClean="0"/>
              <a:t>dimérica</a:t>
            </a:r>
            <a:endParaRPr lang="es-ES" sz="2400" dirty="0" smtClean="0"/>
          </a:p>
          <a:p>
            <a:pPr algn="just"/>
            <a:r>
              <a:rPr lang="es-ES" sz="2400" dirty="0" smtClean="0"/>
              <a:t>Componente de la </a:t>
            </a:r>
            <a:r>
              <a:rPr lang="es-ES" sz="2400" dirty="0" err="1" smtClean="0"/>
              <a:t>superfamilia</a:t>
            </a:r>
            <a:r>
              <a:rPr lang="es-ES" sz="2400" dirty="0" smtClean="0"/>
              <a:t> de los factores de diferenciación y crecimiento tipo </a:t>
            </a:r>
            <a:r>
              <a:rPr lang="es-ES" sz="2400" i="1" dirty="0" err="1" smtClean="0"/>
              <a:t>ß</a:t>
            </a:r>
            <a:r>
              <a:rPr lang="es-ES" sz="2400" i="1" dirty="0" smtClean="0"/>
              <a:t> </a:t>
            </a:r>
            <a:r>
              <a:rPr lang="es-ES" sz="2400" i="1" dirty="0" err="1" smtClean="0"/>
              <a:t>transforming</a:t>
            </a:r>
            <a:r>
              <a:rPr lang="es-ES" sz="2400" i="1" dirty="0" smtClean="0"/>
              <a:t> </a:t>
            </a:r>
            <a:r>
              <a:rPr lang="es-ES" sz="2400" i="1" dirty="0" err="1" smtClean="0"/>
              <a:t>growth</a:t>
            </a:r>
            <a:r>
              <a:rPr lang="es-ES" sz="2400" i="1" dirty="0" smtClean="0"/>
              <a:t> </a:t>
            </a:r>
            <a:r>
              <a:rPr lang="es-ES" sz="2400" i="1" dirty="0" err="1" smtClean="0"/>
              <a:t>factors</a:t>
            </a:r>
            <a:endParaRPr lang="es-ES" sz="2400" i="1" dirty="0" smtClean="0"/>
          </a:p>
          <a:p>
            <a:pPr algn="just"/>
            <a:r>
              <a:rPr lang="es-ES" sz="2400" dirty="0" smtClean="0"/>
              <a:t>En la mujer, se expresa solo en el ovario a partir de la semana 36 de gestación hasta la menopausia</a:t>
            </a:r>
          </a:p>
          <a:p>
            <a:pPr algn="just"/>
            <a:r>
              <a:rPr lang="es-ES" sz="2400" dirty="0" smtClean="0"/>
              <a:t>Producida por las células de la granulosa</a:t>
            </a:r>
          </a:p>
          <a:p>
            <a:pPr algn="just"/>
            <a:endParaRPr lang="es-ES" sz="2400" dirty="0"/>
          </a:p>
        </p:txBody>
      </p:sp>
    </p:spTree>
    <p:extLst>
      <p:ext uri="{BB962C8B-B14F-4D97-AF65-F5344CB8AC3E}">
        <p14:creationId xmlns:p14="http://schemas.microsoft.com/office/powerpoint/2010/main" val="21161944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2406" y="274638"/>
            <a:ext cx="7467600" cy="1143000"/>
          </a:xfrm>
        </p:spPr>
        <p:txBody>
          <a:bodyPr>
            <a:normAutofit/>
          </a:bodyPr>
          <a:lstStyle/>
          <a:p>
            <a:pPr algn="ctr"/>
            <a:r>
              <a:rPr lang="es-ES" dirty="0" smtClean="0"/>
              <a:t>Hormona </a:t>
            </a:r>
            <a:r>
              <a:rPr lang="es-ES" dirty="0" err="1" smtClean="0"/>
              <a:t>Antimulleriana</a:t>
            </a:r>
            <a:endParaRPr lang="es-ES" dirty="0"/>
          </a:p>
        </p:txBody>
      </p:sp>
      <p:sp>
        <p:nvSpPr>
          <p:cNvPr id="3" name="Marcador de contenido 2"/>
          <p:cNvSpPr>
            <a:spLocks noGrp="1"/>
          </p:cNvSpPr>
          <p:nvPr>
            <p:ph idx="1"/>
          </p:nvPr>
        </p:nvSpPr>
        <p:spPr>
          <a:xfrm>
            <a:off x="457199" y="1600200"/>
            <a:ext cx="7915263" cy="4525963"/>
          </a:xfrm>
        </p:spPr>
        <p:txBody>
          <a:bodyPr>
            <a:normAutofit/>
          </a:bodyPr>
          <a:lstStyle/>
          <a:p>
            <a:pPr algn="just"/>
            <a:r>
              <a:rPr lang="es-ES" sz="2800" dirty="0" smtClean="0"/>
              <a:t>Funciones en la </a:t>
            </a:r>
            <a:r>
              <a:rPr lang="es-ES" sz="2800" dirty="0" err="1" smtClean="0"/>
              <a:t>foliculogénesis</a:t>
            </a:r>
            <a:endParaRPr lang="es-ES" sz="2800" dirty="0" smtClean="0"/>
          </a:p>
          <a:p>
            <a:pPr lvl="1" algn="just"/>
            <a:endParaRPr lang="es-ES" sz="2400" dirty="0" smtClean="0"/>
          </a:p>
          <a:p>
            <a:pPr lvl="1" algn="just"/>
            <a:r>
              <a:rPr lang="es-ES" sz="2400" dirty="0" smtClean="0"/>
              <a:t>Inhibe reclutamiento de los folículos primordiales hacia el pool de los folículos en crecimiento</a:t>
            </a:r>
          </a:p>
          <a:p>
            <a:pPr lvl="1" algn="just"/>
            <a:endParaRPr lang="es-ES" sz="2400" dirty="0" smtClean="0"/>
          </a:p>
          <a:p>
            <a:pPr lvl="1" algn="just"/>
            <a:r>
              <a:rPr lang="es-ES" sz="2400" dirty="0" smtClean="0"/>
              <a:t>Atenúa el efecto de la FSH sobre los folículos en crecimiento e inhibe su selección para la dominancia también bajo la acción de la FSH (disminuye la sensibilidad de los folículos a la FSH)</a:t>
            </a:r>
          </a:p>
          <a:p>
            <a:pPr algn="just"/>
            <a:endParaRPr lang="es-ES" sz="2800" dirty="0"/>
          </a:p>
        </p:txBody>
      </p:sp>
      <p:sp>
        <p:nvSpPr>
          <p:cNvPr id="4" name="CuadroTexto 3"/>
          <p:cNvSpPr txBox="1"/>
          <p:nvPr/>
        </p:nvSpPr>
        <p:spPr>
          <a:xfrm>
            <a:off x="628564" y="6125660"/>
            <a:ext cx="8217791" cy="584776"/>
          </a:xfrm>
          <a:prstGeom prst="rect">
            <a:avLst/>
          </a:prstGeom>
          <a:noFill/>
        </p:spPr>
        <p:txBody>
          <a:bodyPr wrap="square" rtlCol="0">
            <a:spAutoFit/>
          </a:bodyPr>
          <a:lstStyle/>
          <a:p>
            <a:r>
              <a:rPr lang="es-ES" sz="1600" dirty="0" err="1" smtClean="0"/>
              <a:t>Visser</a:t>
            </a:r>
            <a:r>
              <a:rPr lang="es-ES" sz="1600" dirty="0" smtClean="0"/>
              <a:t> JA, de </a:t>
            </a:r>
            <a:r>
              <a:rPr lang="es-ES" sz="1600" dirty="0" err="1" smtClean="0"/>
              <a:t>Jong</a:t>
            </a:r>
            <a:r>
              <a:rPr lang="es-ES" sz="1600" dirty="0" smtClean="0"/>
              <a:t> FH, Laven JS, </a:t>
            </a:r>
            <a:r>
              <a:rPr lang="es-ES" sz="1600" dirty="0" err="1" smtClean="0"/>
              <a:t>Themen</a:t>
            </a:r>
            <a:r>
              <a:rPr lang="es-ES" sz="1600" dirty="0" smtClean="0"/>
              <a:t> AP. Anti-</a:t>
            </a:r>
            <a:r>
              <a:rPr lang="es-ES" sz="1600" dirty="0" err="1" smtClean="0"/>
              <a:t>müllerian</a:t>
            </a:r>
            <a:r>
              <a:rPr lang="es-ES" sz="1600" dirty="0" smtClean="0"/>
              <a:t> hormone: a new </a:t>
            </a:r>
            <a:r>
              <a:rPr lang="es-ES" sz="1600" dirty="0" err="1" smtClean="0"/>
              <a:t>marker</a:t>
            </a:r>
            <a:r>
              <a:rPr lang="es-ES" sz="1600" dirty="0" smtClean="0"/>
              <a:t> </a:t>
            </a:r>
            <a:r>
              <a:rPr lang="es-ES" sz="1600" dirty="0" err="1" smtClean="0"/>
              <a:t>for</a:t>
            </a:r>
            <a:r>
              <a:rPr lang="es-ES" sz="1600" dirty="0" smtClean="0"/>
              <a:t> </a:t>
            </a:r>
            <a:r>
              <a:rPr lang="es-ES" sz="1600" dirty="0" err="1" smtClean="0"/>
              <a:t>ovarian</a:t>
            </a:r>
            <a:r>
              <a:rPr lang="es-ES" sz="1600" dirty="0" smtClean="0"/>
              <a:t> </a:t>
            </a:r>
            <a:r>
              <a:rPr lang="es-ES" sz="1600" dirty="0" err="1" smtClean="0"/>
              <a:t>function</a:t>
            </a:r>
            <a:r>
              <a:rPr lang="es-ES" sz="1600" dirty="0" smtClean="0"/>
              <a:t>. </a:t>
            </a:r>
            <a:r>
              <a:rPr lang="es-ES" sz="1600" dirty="0" err="1" smtClean="0"/>
              <a:t>Reproduction</a:t>
            </a:r>
            <a:r>
              <a:rPr lang="es-ES" sz="1600" dirty="0" smtClean="0"/>
              <a:t>. 2006;131:1-9</a:t>
            </a:r>
            <a:endParaRPr lang="es-ES" sz="1600" dirty="0"/>
          </a:p>
        </p:txBody>
      </p:sp>
    </p:spTree>
    <p:extLst>
      <p:ext uri="{BB962C8B-B14F-4D97-AF65-F5344CB8AC3E}">
        <p14:creationId xmlns:p14="http://schemas.microsoft.com/office/powerpoint/2010/main" val="30321384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Infertilidad.</a:t>
            </a:r>
            <a:endParaRPr lang="es-ES" dirty="0"/>
          </a:p>
        </p:txBody>
      </p:sp>
      <p:sp>
        <p:nvSpPr>
          <p:cNvPr id="3" name="Marcador de contenido 2"/>
          <p:cNvSpPr>
            <a:spLocks noGrp="1"/>
          </p:cNvSpPr>
          <p:nvPr>
            <p:ph idx="1"/>
          </p:nvPr>
        </p:nvSpPr>
        <p:spPr>
          <a:xfrm>
            <a:off x="457200" y="1600201"/>
            <a:ext cx="8229600" cy="3340968"/>
          </a:xfrm>
        </p:spPr>
        <p:txBody>
          <a:bodyPr>
            <a:normAutofit/>
          </a:bodyPr>
          <a:lstStyle/>
          <a:p>
            <a:r>
              <a:rPr lang="es-ES" dirty="0" smtClean="0"/>
              <a:t>Causas mas frecuentes</a:t>
            </a:r>
          </a:p>
          <a:p>
            <a:pPr lvl="1"/>
            <a:r>
              <a:rPr lang="es-ES" dirty="0" smtClean="0"/>
              <a:t>Factor útero </a:t>
            </a:r>
            <a:r>
              <a:rPr lang="es-ES" dirty="0" err="1" smtClean="0"/>
              <a:t>tubarico</a:t>
            </a:r>
            <a:r>
              <a:rPr lang="es-ES" dirty="0" smtClean="0"/>
              <a:t> peritoneal			30%</a:t>
            </a:r>
          </a:p>
          <a:p>
            <a:pPr lvl="1"/>
            <a:r>
              <a:rPr lang="es-ES" dirty="0" smtClean="0"/>
              <a:t>Factor masculino				30%</a:t>
            </a:r>
          </a:p>
          <a:p>
            <a:pPr lvl="1"/>
            <a:r>
              <a:rPr lang="es-ES" dirty="0" smtClean="0">
                <a:solidFill>
                  <a:srgbClr val="FF0000"/>
                </a:solidFill>
              </a:rPr>
              <a:t>Factor </a:t>
            </a:r>
            <a:r>
              <a:rPr lang="es-ES" dirty="0" err="1" smtClean="0">
                <a:solidFill>
                  <a:srgbClr val="FF0000"/>
                </a:solidFill>
              </a:rPr>
              <a:t>ovulatorio</a:t>
            </a:r>
            <a:r>
              <a:rPr lang="es-ES" dirty="0" smtClean="0">
                <a:solidFill>
                  <a:srgbClr val="FF0000"/>
                </a:solidFill>
              </a:rPr>
              <a:t>				20%</a:t>
            </a:r>
          </a:p>
          <a:p>
            <a:pPr lvl="1"/>
            <a:r>
              <a:rPr lang="es-ES" dirty="0" smtClean="0"/>
              <a:t>Factor de migración espermática	10%</a:t>
            </a:r>
          </a:p>
          <a:p>
            <a:pPr lvl="1"/>
            <a:r>
              <a:rPr lang="es-ES" dirty="0" smtClean="0"/>
              <a:t>Causa inexplicada				10%</a:t>
            </a:r>
            <a:endParaRPr lang="es-ES" dirty="0"/>
          </a:p>
        </p:txBody>
      </p:sp>
      <p:sp>
        <p:nvSpPr>
          <p:cNvPr id="4" name="CuadroTexto 3"/>
          <p:cNvSpPr txBox="1"/>
          <p:nvPr/>
        </p:nvSpPr>
        <p:spPr>
          <a:xfrm>
            <a:off x="457200" y="5870541"/>
            <a:ext cx="8229600" cy="523220"/>
          </a:xfrm>
          <a:prstGeom prst="rect">
            <a:avLst/>
          </a:prstGeom>
          <a:noFill/>
        </p:spPr>
        <p:txBody>
          <a:bodyPr wrap="square" rtlCol="0">
            <a:spAutoFit/>
          </a:bodyPr>
          <a:lstStyle/>
          <a:p>
            <a:pPr algn="just"/>
            <a:r>
              <a:rPr lang="es-ES" sz="1400" dirty="0" err="1" smtClean="0"/>
              <a:t>Healy</a:t>
            </a:r>
            <a:r>
              <a:rPr lang="es-ES" sz="1400" dirty="0" smtClean="0"/>
              <a:t> DL, </a:t>
            </a:r>
            <a:r>
              <a:rPr lang="es-ES" sz="1400" dirty="0" err="1" smtClean="0"/>
              <a:t>Trounson</a:t>
            </a:r>
            <a:r>
              <a:rPr lang="es-ES" sz="1400" dirty="0" smtClean="0"/>
              <a:t> AO, Andersen AN. </a:t>
            </a:r>
            <a:r>
              <a:rPr lang="es-ES" sz="1400" dirty="0" err="1" smtClean="0"/>
              <a:t>Female</a:t>
            </a:r>
            <a:r>
              <a:rPr lang="es-ES" sz="1400" dirty="0" smtClean="0"/>
              <a:t> </a:t>
            </a:r>
            <a:r>
              <a:rPr lang="es-ES" sz="1400" dirty="0" err="1" smtClean="0"/>
              <a:t>infertility</a:t>
            </a:r>
            <a:r>
              <a:rPr lang="es-ES" sz="1400" dirty="0" smtClean="0"/>
              <a:t>: causes and </a:t>
            </a:r>
            <a:r>
              <a:rPr lang="es-ES" sz="1400" dirty="0" err="1" smtClean="0"/>
              <a:t>treatment</a:t>
            </a:r>
            <a:r>
              <a:rPr lang="es-ES" sz="1400" dirty="0" smtClean="0"/>
              <a:t>. </a:t>
            </a:r>
            <a:r>
              <a:rPr lang="es-ES" sz="1400" dirty="0" err="1" smtClean="0"/>
              <a:t>Lancet</a:t>
            </a:r>
            <a:r>
              <a:rPr lang="es-ES" sz="1400" dirty="0" smtClean="0"/>
              <a:t> 1994;343:1539-544</a:t>
            </a:r>
            <a:endParaRPr lang="es-ES" sz="1400" dirty="0"/>
          </a:p>
        </p:txBody>
      </p:sp>
    </p:spTree>
    <p:extLst>
      <p:ext uri="{BB962C8B-B14F-4D97-AF65-F5344CB8AC3E}">
        <p14:creationId xmlns:p14="http://schemas.microsoft.com/office/powerpoint/2010/main" val="1775443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199" y="1600200"/>
            <a:ext cx="7885731" cy="4525963"/>
          </a:xfrm>
        </p:spPr>
        <p:txBody>
          <a:bodyPr>
            <a:normAutofit/>
          </a:bodyPr>
          <a:lstStyle/>
          <a:p>
            <a:pPr algn="just"/>
            <a:r>
              <a:rPr lang="es-ES" sz="2800" dirty="0" smtClean="0"/>
              <a:t>Utilidad:</a:t>
            </a:r>
          </a:p>
          <a:p>
            <a:pPr lvl="1" algn="just"/>
            <a:r>
              <a:rPr lang="es-ES" sz="2400" dirty="0" smtClean="0"/>
              <a:t>Es el marcador que mejor refleja el declive de la edad reproductiva</a:t>
            </a:r>
          </a:p>
          <a:p>
            <a:pPr lvl="1" algn="just"/>
            <a:r>
              <a:rPr lang="es-ES" sz="2400" dirty="0" smtClean="0"/>
              <a:t>Útil en la predicción de la transición hacia la menopausia</a:t>
            </a:r>
          </a:p>
          <a:p>
            <a:pPr lvl="1" algn="just"/>
            <a:r>
              <a:rPr lang="es-ES" sz="2400" dirty="0" smtClean="0"/>
              <a:t>Usado para predecir respuesta ovárica  y pronóstico en ciclos de FIV</a:t>
            </a:r>
          </a:p>
          <a:p>
            <a:pPr lvl="1" algn="just"/>
            <a:r>
              <a:rPr lang="es-ES" sz="2400" dirty="0" smtClean="0"/>
              <a:t>Marcador de SOP</a:t>
            </a:r>
          </a:p>
          <a:p>
            <a:pPr algn="just"/>
            <a:endParaRPr lang="es-ES" sz="2800" dirty="0" smtClean="0"/>
          </a:p>
          <a:p>
            <a:pPr algn="just"/>
            <a:endParaRPr lang="es-ES" sz="2800" dirty="0"/>
          </a:p>
        </p:txBody>
      </p:sp>
      <p:sp>
        <p:nvSpPr>
          <p:cNvPr id="4" name="Título 1"/>
          <p:cNvSpPr>
            <a:spLocks noGrp="1"/>
          </p:cNvSpPr>
          <p:nvPr>
            <p:ph type="title"/>
          </p:nvPr>
        </p:nvSpPr>
        <p:spPr>
          <a:xfrm>
            <a:off x="803544" y="274638"/>
            <a:ext cx="7467600" cy="1143000"/>
          </a:xfrm>
        </p:spPr>
        <p:txBody>
          <a:bodyPr>
            <a:normAutofit/>
          </a:bodyPr>
          <a:lstStyle/>
          <a:p>
            <a:pPr algn="ctr"/>
            <a:r>
              <a:rPr lang="es-ES" dirty="0" smtClean="0"/>
              <a:t>Hormona </a:t>
            </a:r>
            <a:r>
              <a:rPr lang="es-ES" dirty="0" err="1" smtClean="0"/>
              <a:t>Antimulleriana</a:t>
            </a:r>
            <a:endParaRPr lang="es-ES" dirty="0"/>
          </a:p>
        </p:txBody>
      </p:sp>
      <p:sp>
        <p:nvSpPr>
          <p:cNvPr id="5" name="CuadroTexto 4"/>
          <p:cNvSpPr txBox="1"/>
          <p:nvPr/>
        </p:nvSpPr>
        <p:spPr>
          <a:xfrm>
            <a:off x="442434" y="6161957"/>
            <a:ext cx="8358252" cy="523220"/>
          </a:xfrm>
          <a:prstGeom prst="rect">
            <a:avLst/>
          </a:prstGeom>
          <a:noFill/>
        </p:spPr>
        <p:txBody>
          <a:bodyPr wrap="square" rtlCol="0">
            <a:spAutoFit/>
          </a:bodyPr>
          <a:lstStyle/>
          <a:p>
            <a:pPr algn="just"/>
            <a:r>
              <a:rPr lang="es-ES" sz="1400" dirty="0" smtClean="0"/>
              <a:t>La Marca A, </a:t>
            </a:r>
            <a:r>
              <a:rPr lang="es-ES" sz="1400" dirty="0" err="1" smtClean="0"/>
              <a:t>Volpe</a:t>
            </a:r>
            <a:r>
              <a:rPr lang="es-ES" sz="1400" dirty="0" smtClean="0"/>
              <a:t> A. Anti-</a:t>
            </a:r>
            <a:r>
              <a:rPr lang="es-ES" sz="1400" dirty="0" err="1" smtClean="0"/>
              <a:t>Mullerian</a:t>
            </a:r>
            <a:r>
              <a:rPr lang="es-ES" sz="1400" dirty="0" smtClean="0"/>
              <a:t> Hormone (AMH) in </a:t>
            </a:r>
            <a:r>
              <a:rPr lang="es-ES" sz="1400" dirty="0" err="1" smtClean="0"/>
              <a:t>Female</a:t>
            </a:r>
            <a:r>
              <a:rPr lang="es-ES" sz="1400" dirty="0" smtClean="0"/>
              <a:t> </a:t>
            </a:r>
            <a:r>
              <a:rPr lang="es-ES" sz="1400" dirty="0" err="1" smtClean="0"/>
              <a:t>reproduction</a:t>
            </a:r>
            <a:r>
              <a:rPr lang="es-ES" sz="1400" dirty="0" smtClean="0"/>
              <a:t>: </a:t>
            </a:r>
            <a:r>
              <a:rPr lang="es-ES" sz="1400" dirty="0" err="1" smtClean="0"/>
              <a:t>is</a:t>
            </a:r>
            <a:r>
              <a:rPr lang="es-ES" sz="1400" dirty="0" smtClean="0"/>
              <a:t> </a:t>
            </a:r>
            <a:r>
              <a:rPr lang="es-ES" sz="1400" dirty="0" err="1" smtClean="0"/>
              <a:t>measurement</a:t>
            </a:r>
            <a:r>
              <a:rPr lang="es-ES" sz="1400" dirty="0" smtClean="0"/>
              <a:t> of </a:t>
            </a:r>
            <a:r>
              <a:rPr lang="es-ES" sz="1400" dirty="0" err="1" smtClean="0"/>
              <a:t>circulating</a:t>
            </a:r>
            <a:r>
              <a:rPr lang="es-ES" sz="1400" dirty="0" smtClean="0"/>
              <a:t> AMH a </a:t>
            </a:r>
            <a:r>
              <a:rPr lang="es-ES" sz="1400" dirty="0" err="1" smtClean="0"/>
              <a:t>useful</a:t>
            </a:r>
            <a:r>
              <a:rPr lang="es-ES" sz="1400" dirty="0" smtClean="0"/>
              <a:t> </a:t>
            </a:r>
            <a:r>
              <a:rPr lang="es-ES" sz="1400" dirty="0" err="1" smtClean="0"/>
              <a:t>tool</a:t>
            </a:r>
            <a:r>
              <a:rPr lang="es-ES" sz="1400" dirty="0" smtClean="0"/>
              <a:t>? </a:t>
            </a:r>
            <a:r>
              <a:rPr lang="es-ES" sz="1400" dirty="0" err="1" smtClean="0"/>
              <a:t>Clin</a:t>
            </a:r>
            <a:r>
              <a:rPr lang="es-ES" sz="1400" dirty="0" smtClean="0"/>
              <a:t> </a:t>
            </a:r>
            <a:r>
              <a:rPr lang="es-ES" sz="1400" dirty="0" err="1" smtClean="0"/>
              <a:t>Endocrinol</a:t>
            </a:r>
            <a:r>
              <a:rPr lang="es-ES" sz="1400" dirty="0" smtClean="0"/>
              <a:t>. 2006;64(6):603-610 In </a:t>
            </a:r>
            <a:r>
              <a:rPr lang="es-ES" sz="1400" dirty="0" err="1" smtClean="0"/>
              <a:t>www.medscape.com</a:t>
            </a:r>
            <a:endParaRPr lang="es-ES" sz="1400" dirty="0"/>
          </a:p>
        </p:txBody>
      </p:sp>
    </p:spTree>
    <p:extLst>
      <p:ext uri="{BB962C8B-B14F-4D97-AF65-F5344CB8AC3E}">
        <p14:creationId xmlns:p14="http://schemas.microsoft.com/office/powerpoint/2010/main" val="37581708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e5362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46" y="2871151"/>
            <a:ext cx="8864686" cy="238952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531584" y="812253"/>
            <a:ext cx="8165737" cy="1077218"/>
          </a:xfrm>
          <a:prstGeom prst="rect">
            <a:avLst/>
          </a:prstGeom>
          <a:noFill/>
        </p:spPr>
        <p:txBody>
          <a:bodyPr wrap="square" rtlCol="0">
            <a:spAutoFit/>
          </a:bodyPr>
          <a:lstStyle/>
          <a:p>
            <a:pPr algn="ctr"/>
            <a:r>
              <a:rPr lang="es-ES" sz="3200" dirty="0" smtClean="0"/>
              <a:t>Modificaciones de parámetros hormonales en diferentes etapas de la mujer</a:t>
            </a:r>
            <a:endParaRPr lang="es-ES" sz="3200" dirty="0"/>
          </a:p>
        </p:txBody>
      </p:sp>
    </p:spTree>
    <p:extLst>
      <p:ext uri="{BB962C8B-B14F-4D97-AF65-F5344CB8AC3E}">
        <p14:creationId xmlns:p14="http://schemas.microsoft.com/office/powerpoint/2010/main" val="28281412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199" y="1773360"/>
            <a:ext cx="8201549" cy="4525963"/>
          </a:xfrm>
        </p:spPr>
        <p:txBody>
          <a:bodyPr>
            <a:normAutofit/>
          </a:bodyPr>
          <a:lstStyle/>
          <a:p>
            <a:pPr algn="just"/>
            <a:r>
              <a:rPr lang="es-ES" sz="2000" dirty="0" err="1" smtClean="0"/>
              <a:t>Seifer</a:t>
            </a:r>
            <a:r>
              <a:rPr lang="es-ES" sz="2000" dirty="0" smtClean="0"/>
              <a:t> fue el primer autor en describir la correlación entre los niveles de HAM en fase folicular precoz y el grado de respuesta ovárica en ciclos de FIV. </a:t>
            </a:r>
          </a:p>
          <a:p>
            <a:pPr marL="448056" lvl="1" indent="0" algn="just">
              <a:buNone/>
            </a:pPr>
            <a:r>
              <a:rPr lang="es-ES" sz="1400" dirty="0"/>
              <a:t>	</a:t>
            </a:r>
            <a:r>
              <a:rPr lang="es-ES" sz="1400" dirty="0" err="1" smtClean="0"/>
              <a:t>Seifer</a:t>
            </a:r>
            <a:r>
              <a:rPr lang="es-ES" sz="1400" dirty="0" smtClean="0"/>
              <a:t> DB, </a:t>
            </a:r>
            <a:r>
              <a:rPr lang="es-ES" sz="1400" dirty="0" err="1" smtClean="0"/>
              <a:t>McLaughlin</a:t>
            </a:r>
            <a:r>
              <a:rPr lang="es-ES" sz="1400" dirty="0" smtClean="0"/>
              <a:t> DT, Christian BP, et al. </a:t>
            </a:r>
            <a:r>
              <a:rPr lang="es-ES" sz="1400" dirty="0" err="1" smtClean="0"/>
              <a:t>Early</a:t>
            </a:r>
            <a:r>
              <a:rPr lang="es-ES" sz="1400" dirty="0" smtClean="0"/>
              <a:t> </a:t>
            </a:r>
            <a:r>
              <a:rPr lang="es-ES" sz="1400" dirty="0" err="1" smtClean="0"/>
              <a:t>follicular</a:t>
            </a:r>
            <a:r>
              <a:rPr lang="es-ES" sz="1400" dirty="0" smtClean="0"/>
              <a:t> </a:t>
            </a:r>
            <a:r>
              <a:rPr lang="es-ES" sz="1400" dirty="0" err="1" smtClean="0"/>
              <a:t>serum</a:t>
            </a:r>
            <a:r>
              <a:rPr lang="es-ES" sz="1400" dirty="0" smtClean="0"/>
              <a:t> </a:t>
            </a:r>
            <a:r>
              <a:rPr lang="es-ES" sz="1400" dirty="0" err="1" smtClean="0"/>
              <a:t>müllerian</a:t>
            </a:r>
            <a:r>
              <a:rPr lang="es-ES" sz="1400" dirty="0" smtClean="0"/>
              <a:t>-	</a:t>
            </a:r>
            <a:r>
              <a:rPr lang="es-ES" sz="1400" dirty="0" err="1" smtClean="0"/>
              <a:t>inhibiting</a:t>
            </a:r>
            <a:r>
              <a:rPr lang="es-ES" sz="1400" dirty="0" smtClean="0"/>
              <a:t> </a:t>
            </a:r>
            <a:r>
              <a:rPr lang="es-ES" sz="1400" dirty="0" err="1" smtClean="0"/>
              <a:t>substance</a:t>
            </a:r>
            <a:r>
              <a:rPr lang="es-ES" sz="1400" dirty="0" smtClean="0"/>
              <a:t> </a:t>
            </a:r>
            <a:r>
              <a:rPr lang="es-ES" sz="1400" dirty="0" err="1" smtClean="0"/>
              <a:t>levels</a:t>
            </a:r>
            <a:r>
              <a:rPr lang="es-ES" sz="1400" dirty="0" smtClean="0"/>
              <a:t> are </a:t>
            </a:r>
            <a:r>
              <a:rPr lang="es-ES" sz="1400" dirty="0" err="1" smtClean="0"/>
              <a:t>associated</a:t>
            </a:r>
            <a:r>
              <a:rPr lang="es-ES" sz="1400" dirty="0" smtClean="0"/>
              <a:t> </a:t>
            </a:r>
            <a:r>
              <a:rPr lang="es-ES" sz="1400" dirty="0" err="1" smtClean="0"/>
              <a:t>with</a:t>
            </a:r>
            <a:r>
              <a:rPr lang="es-ES" sz="1400" dirty="0" smtClean="0"/>
              <a:t> </a:t>
            </a:r>
            <a:r>
              <a:rPr lang="es-ES" sz="1400" dirty="0" err="1" smtClean="0"/>
              <a:t>ovarian</a:t>
            </a:r>
            <a:r>
              <a:rPr lang="es-ES" sz="1400" dirty="0" smtClean="0"/>
              <a:t> response </a:t>
            </a:r>
            <a:r>
              <a:rPr lang="es-ES" sz="1400" dirty="0" err="1" smtClean="0"/>
              <a:t>during</a:t>
            </a:r>
            <a:r>
              <a:rPr lang="es-ES" sz="1400" dirty="0" smtClean="0"/>
              <a:t> </a:t>
            </a:r>
            <a:r>
              <a:rPr lang="es-ES" sz="1400" dirty="0" err="1" smtClean="0"/>
              <a:t>assisted</a:t>
            </a:r>
            <a:r>
              <a:rPr lang="es-ES" sz="1400" dirty="0" smtClean="0"/>
              <a:t> 	</a:t>
            </a:r>
            <a:r>
              <a:rPr lang="es-ES" sz="1400" dirty="0" err="1" smtClean="0"/>
              <a:t>reproductive</a:t>
            </a:r>
            <a:r>
              <a:rPr lang="es-ES" sz="1400" dirty="0" smtClean="0"/>
              <a:t> </a:t>
            </a:r>
            <a:r>
              <a:rPr lang="es-ES" sz="1400" dirty="0" err="1" smtClean="0"/>
              <a:t>technology</a:t>
            </a:r>
            <a:r>
              <a:rPr lang="es-ES" sz="1400" dirty="0" smtClean="0"/>
              <a:t> </a:t>
            </a:r>
            <a:r>
              <a:rPr lang="es-ES" sz="1400" dirty="0" err="1" smtClean="0"/>
              <a:t>cycles</a:t>
            </a:r>
            <a:r>
              <a:rPr lang="es-ES" sz="1400" dirty="0" smtClean="0"/>
              <a:t>. </a:t>
            </a:r>
            <a:r>
              <a:rPr lang="es-ES" sz="1400" dirty="0" err="1" smtClean="0"/>
              <a:t>Fertil</a:t>
            </a:r>
            <a:r>
              <a:rPr lang="es-ES" sz="1400" dirty="0" smtClean="0"/>
              <a:t> </a:t>
            </a:r>
            <a:r>
              <a:rPr lang="es-ES" sz="1400" dirty="0" err="1" smtClean="0"/>
              <a:t>Steril</a:t>
            </a:r>
            <a:r>
              <a:rPr lang="es-ES" sz="1400" dirty="0" smtClean="0"/>
              <a:t>. 2002;77:468-71 </a:t>
            </a:r>
          </a:p>
          <a:p>
            <a:pPr marL="448056" lvl="1" indent="0" algn="just">
              <a:buNone/>
            </a:pPr>
            <a:endParaRPr lang="es-ES" sz="1400" dirty="0" smtClean="0"/>
          </a:p>
          <a:p>
            <a:pPr algn="just"/>
            <a:r>
              <a:rPr lang="es-ES" sz="2000" dirty="0"/>
              <a:t>“La medición de la HAM </a:t>
            </a:r>
            <a:r>
              <a:rPr lang="es-ES" sz="2000" dirty="0" smtClean="0"/>
              <a:t>presentó </a:t>
            </a:r>
            <a:r>
              <a:rPr lang="es-ES" sz="2000" dirty="0"/>
              <a:t>mayor valor </a:t>
            </a:r>
            <a:r>
              <a:rPr lang="es-ES" sz="2000" dirty="0" smtClean="0"/>
              <a:t>pronóstico </a:t>
            </a:r>
            <a:r>
              <a:rPr lang="es-ES" sz="2000" dirty="0"/>
              <a:t>que la edad, FSH sérica, inhibina B o estradiol para predecir embarazo clínico en pacientes que fueron a FIV</a:t>
            </a:r>
            <a:r>
              <a:rPr lang="es-ES" sz="2000" dirty="0" smtClean="0"/>
              <a:t>”</a:t>
            </a:r>
          </a:p>
          <a:p>
            <a:pPr marL="448056" lvl="1" indent="0" algn="just">
              <a:buNone/>
            </a:pPr>
            <a:r>
              <a:rPr lang="es-ES" sz="1400" dirty="0"/>
              <a:t>	</a:t>
            </a:r>
            <a:r>
              <a:rPr lang="es-ES" sz="1400" dirty="0" smtClean="0"/>
              <a:t> </a:t>
            </a:r>
            <a:r>
              <a:rPr lang="es-ES" sz="1400" dirty="0" err="1"/>
              <a:t>Hazout</a:t>
            </a:r>
            <a:r>
              <a:rPr lang="es-ES" sz="1400" dirty="0"/>
              <a:t> A, </a:t>
            </a:r>
            <a:r>
              <a:rPr lang="es-ES" sz="1400" dirty="0" err="1"/>
              <a:t>Bouchard</a:t>
            </a:r>
            <a:r>
              <a:rPr lang="es-ES" sz="1400" dirty="0"/>
              <a:t> P, </a:t>
            </a:r>
            <a:r>
              <a:rPr lang="es-ES" sz="1400" dirty="0" err="1"/>
              <a:t>Seifer</a:t>
            </a:r>
            <a:r>
              <a:rPr lang="es-ES" sz="1400" dirty="0"/>
              <a:t> DB et al. </a:t>
            </a:r>
            <a:r>
              <a:rPr lang="es-ES" sz="1400" dirty="0" err="1"/>
              <a:t>Serum</a:t>
            </a:r>
            <a:r>
              <a:rPr lang="es-ES" sz="1400" dirty="0"/>
              <a:t> </a:t>
            </a:r>
            <a:r>
              <a:rPr lang="es-ES" sz="1400" dirty="0" err="1"/>
              <a:t>antimüllerian</a:t>
            </a:r>
            <a:r>
              <a:rPr lang="es-ES" sz="1400" dirty="0"/>
              <a:t> hormone/</a:t>
            </a:r>
            <a:r>
              <a:rPr lang="es-ES" sz="1400" dirty="0" err="1"/>
              <a:t>müllerian</a:t>
            </a:r>
            <a:r>
              <a:rPr lang="es-ES" sz="1400" dirty="0" smtClean="0"/>
              <a:t>-	</a:t>
            </a:r>
            <a:r>
              <a:rPr lang="es-ES" sz="1400" dirty="0" err="1" smtClean="0"/>
              <a:t>inhibiting</a:t>
            </a:r>
            <a:r>
              <a:rPr lang="es-ES" sz="1400" dirty="0" smtClean="0"/>
              <a:t> </a:t>
            </a:r>
            <a:r>
              <a:rPr lang="es-ES" sz="1400" dirty="0" err="1"/>
              <a:t>substance</a:t>
            </a:r>
            <a:r>
              <a:rPr lang="es-ES" sz="1400" dirty="0"/>
              <a:t> </a:t>
            </a:r>
            <a:r>
              <a:rPr lang="es-ES" sz="1400" dirty="0" err="1"/>
              <a:t>appears</a:t>
            </a:r>
            <a:r>
              <a:rPr lang="es-ES" sz="1400" dirty="0"/>
              <a:t> </a:t>
            </a:r>
            <a:r>
              <a:rPr lang="es-ES" sz="1400" dirty="0" err="1"/>
              <a:t>to</a:t>
            </a:r>
            <a:r>
              <a:rPr lang="es-ES" sz="1400" dirty="0"/>
              <a:t> be a more </a:t>
            </a:r>
            <a:r>
              <a:rPr lang="es-ES" sz="1400" dirty="0" err="1"/>
              <a:t>discriminatory</a:t>
            </a:r>
            <a:r>
              <a:rPr lang="es-ES" sz="1400" dirty="0"/>
              <a:t> </a:t>
            </a:r>
            <a:r>
              <a:rPr lang="es-ES" sz="1400" dirty="0" err="1"/>
              <a:t>marked</a:t>
            </a:r>
            <a:r>
              <a:rPr lang="es-ES" sz="1400" dirty="0"/>
              <a:t> of </a:t>
            </a:r>
            <a:r>
              <a:rPr lang="es-ES" sz="1400" dirty="0" err="1"/>
              <a:t>assisted</a:t>
            </a:r>
            <a:r>
              <a:rPr lang="es-ES" sz="1400" dirty="0"/>
              <a:t> </a:t>
            </a:r>
            <a:r>
              <a:rPr lang="es-ES" sz="1400" dirty="0" smtClean="0"/>
              <a:t>	</a:t>
            </a:r>
            <a:r>
              <a:rPr lang="es-ES" sz="1400" dirty="0" err="1" smtClean="0"/>
              <a:t>reproductive</a:t>
            </a:r>
            <a:r>
              <a:rPr lang="es-ES" sz="1400" dirty="0" smtClean="0"/>
              <a:t> </a:t>
            </a:r>
            <a:r>
              <a:rPr lang="es-ES" sz="1400" dirty="0" err="1"/>
              <a:t>technology</a:t>
            </a:r>
            <a:r>
              <a:rPr lang="es-ES" sz="1400" dirty="0"/>
              <a:t> </a:t>
            </a:r>
            <a:r>
              <a:rPr lang="es-ES" sz="1400" dirty="0" err="1"/>
              <a:t>outcome</a:t>
            </a:r>
            <a:r>
              <a:rPr lang="es-ES" sz="1400" dirty="0"/>
              <a:t> </a:t>
            </a:r>
            <a:r>
              <a:rPr lang="es-ES" sz="1400" dirty="0" err="1"/>
              <a:t>than</a:t>
            </a:r>
            <a:r>
              <a:rPr lang="es-ES" sz="1400" dirty="0"/>
              <a:t> </a:t>
            </a:r>
            <a:r>
              <a:rPr lang="es-ES" sz="1400" dirty="0" err="1"/>
              <a:t>follicle-stimulating</a:t>
            </a:r>
            <a:r>
              <a:rPr lang="es-ES" sz="1400" dirty="0"/>
              <a:t> hormone, </a:t>
            </a:r>
            <a:r>
              <a:rPr lang="es-ES" sz="1400" dirty="0" err="1"/>
              <a:t>inhibin</a:t>
            </a:r>
            <a:r>
              <a:rPr lang="es-ES" sz="1400" dirty="0"/>
              <a:t> B </a:t>
            </a:r>
            <a:r>
              <a:rPr lang="es-ES" sz="1400" dirty="0" err="1"/>
              <a:t>or</a:t>
            </a:r>
            <a:r>
              <a:rPr lang="es-ES" sz="1400" dirty="0"/>
              <a:t> </a:t>
            </a:r>
            <a:r>
              <a:rPr lang="es-ES" sz="1400" dirty="0" smtClean="0"/>
              <a:t>	estradiol</a:t>
            </a:r>
            <a:r>
              <a:rPr lang="es-ES" sz="1400" dirty="0"/>
              <a:t>. </a:t>
            </a:r>
            <a:r>
              <a:rPr lang="es-ES" sz="1400" dirty="0" err="1"/>
              <a:t>Fertil</a:t>
            </a:r>
            <a:r>
              <a:rPr lang="es-ES" sz="1400" dirty="0"/>
              <a:t> </a:t>
            </a:r>
            <a:r>
              <a:rPr lang="es-ES" sz="1400" dirty="0" err="1"/>
              <a:t>Steril</a:t>
            </a:r>
            <a:r>
              <a:rPr lang="es-ES" sz="1400" dirty="0"/>
              <a:t>, </a:t>
            </a:r>
            <a:r>
              <a:rPr lang="es-ES" sz="1400" dirty="0" smtClean="0"/>
              <a:t>2004;82</a:t>
            </a:r>
            <a:r>
              <a:rPr lang="es-ES" sz="1400" dirty="0"/>
              <a:t>: 1323-1329</a:t>
            </a:r>
          </a:p>
          <a:p>
            <a:pPr algn="just"/>
            <a:endParaRPr lang="es-ES" sz="1800" dirty="0"/>
          </a:p>
        </p:txBody>
      </p:sp>
      <p:sp>
        <p:nvSpPr>
          <p:cNvPr id="4" name="Título 1"/>
          <p:cNvSpPr>
            <a:spLocks noGrp="1"/>
          </p:cNvSpPr>
          <p:nvPr>
            <p:ph type="title"/>
          </p:nvPr>
        </p:nvSpPr>
        <p:spPr>
          <a:xfrm>
            <a:off x="890130" y="274638"/>
            <a:ext cx="7467600" cy="1143000"/>
          </a:xfrm>
        </p:spPr>
        <p:txBody>
          <a:bodyPr>
            <a:normAutofit/>
          </a:bodyPr>
          <a:lstStyle/>
          <a:p>
            <a:pPr algn="ctr"/>
            <a:r>
              <a:rPr lang="es-ES" dirty="0" smtClean="0"/>
              <a:t>Hormona </a:t>
            </a:r>
            <a:r>
              <a:rPr lang="es-ES" dirty="0" err="1" smtClean="0"/>
              <a:t>Antimulleriana</a:t>
            </a:r>
            <a:endParaRPr lang="es-ES" dirty="0"/>
          </a:p>
        </p:txBody>
      </p:sp>
    </p:spTree>
    <p:extLst>
      <p:ext uri="{BB962C8B-B14F-4D97-AF65-F5344CB8AC3E}">
        <p14:creationId xmlns:p14="http://schemas.microsoft.com/office/powerpoint/2010/main" val="284361557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960950"/>
            <a:ext cx="8187118" cy="4525963"/>
          </a:xfrm>
        </p:spPr>
        <p:txBody>
          <a:bodyPr>
            <a:normAutofit lnSpcReduction="10000"/>
          </a:bodyPr>
          <a:lstStyle/>
          <a:p>
            <a:endParaRPr lang="es-ES" sz="1800" dirty="0" smtClean="0"/>
          </a:p>
          <a:p>
            <a:r>
              <a:rPr lang="es-ES" sz="2400" dirty="0" smtClean="0"/>
              <a:t>“ La evaluación de los valores de HAM </a:t>
            </a:r>
            <a:r>
              <a:rPr lang="es-ES" sz="2400" dirty="0" err="1" smtClean="0"/>
              <a:t>demostro</a:t>
            </a:r>
            <a:r>
              <a:rPr lang="es-ES" sz="2400" dirty="0" smtClean="0"/>
              <a:t> una sensibilidad de 80% y una especificidad de 85% para predecir la reserva </a:t>
            </a:r>
            <a:r>
              <a:rPr lang="es-ES" sz="2400" dirty="0" err="1" smtClean="0"/>
              <a:t>ovarica</a:t>
            </a:r>
            <a:r>
              <a:rPr lang="es-ES" sz="2400" dirty="0" smtClean="0"/>
              <a:t>”.</a:t>
            </a:r>
            <a:r>
              <a:rPr lang="es-ES" sz="2000" dirty="0" smtClean="0"/>
              <a:t> </a:t>
            </a:r>
          </a:p>
          <a:p>
            <a:pPr marL="448056" lvl="1" indent="0">
              <a:buNone/>
            </a:pPr>
            <a:r>
              <a:rPr lang="es-ES" sz="1400" dirty="0"/>
              <a:t>	</a:t>
            </a:r>
            <a:r>
              <a:rPr lang="es-ES" sz="1400" dirty="0" err="1" smtClean="0"/>
              <a:t>Tremellen</a:t>
            </a:r>
            <a:r>
              <a:rPr lang="es-ES" sz="1400" dirty="0" smtClean="0"/>
              <a:t> KP, </a:t>
            </a:r>
            <a:r>
              <a:rPr lang="es-ES" sz="1400" dirty="0" err="1" smtClean="0"/>
              <a:t>Gilmore</a:t>
            </a:r>
            <a:r>
              <a:rPr lang="es-ES" sz="1400" dirty="0" smtClean="0"/>
              <a:t> A, </a:t>
            </a:r>
            <a:r>
              <a:rPr lang="es-ES" sz="1400" dirty="0" err="1" smtClean="0"/>
              <a:t>Lekamge</a:t>
            </a:r>
            <a:r>
              <a:rPr lang="es-ES" sz="1400" dirty="0" smtClean="0"/>
              <a:t> DN. Anti-</a:t>
            </a:r>
            <a:r>
              <a:rPr lang="es-ES" sz="1400" dirty="0" err="1" smtClean="0"/>
              <a:t>müllerian</a:t>
            </a:r>
            <a:r>
              <a:rPr lang="es-ES" sz="1400" dirty="0" smtClean="0"/>
              <a:t> hormone as a </a:t>
            </a:r>
            <a:r>
              <a:rPr lang="es-ES" sz="1400" dirty="0" err="1" smtClean="0"/>
              <a:t>marker</a:t>
            </a:r>
            <a:r>
              <a:rPr lang="es-ES" sz="1400" dirty="0" smtClean="0"/>
              <a:t> of 	</a:t>
            </a:r>
            <a:r>
              <a:rPr lang="es-ES" sz="1400" dirty="0" err="1" smtClean="0"/>
              <a:t>ovarian</a:t>
            </a:r>
            <a:r>
              <a:rPr lang="es-ES" sz="1400" dirty="0" smtClean="0"/>
              <a:t> reserve. </a:t>
            </a:r>
            <a:r>
              <a:rPr lang="es-ES" sz="1400" dirty="0" err="1" smtClean="0"/>
              <a:t>Australian</a:t>
            </a:r>
            <a:r>
              <a:rPr lang="es-ES" sz="1400" dirty="0" smtClean="0"/>
              <a:t> and New </a:t>
            </a:r>
            <a:r>
              <a:rPr lang="es-ES" sz="1400" dirty="0" err="1" smtClean="0"/>
              <a:t>Zealand</a:t>
            </a:r>
            <a:r>
              <a:rPr lang="es-ES" sz="1400" dirty="0" smtClean="0"/>
              <a:t> </a:t>
            </a:r>
            <a:r>
              <a:rPr lang="es-ES" sz="1400" dirty="0" err="1" smtClean="0"/>
              <a:t>Journal</a:t>
            </a:r>
            <a:r>
              <a:rPr lang="es-ES" sz="1400" dirty="0" smtClean="0"/>
              <a:t> of </a:t>
            </a:r>
            <a:r>
              <a:rPr lang="es-ES" sz="1400" dirty="0" err="1" smtClean="0"/>
              <a:t>Obstetrics</a:t>
            </a:r>
            <a:r>
              <a:rPr lang="es-ES" sz="1400" dirty="0" smtClean="0"/>
              <a:t> and 	</a:t>
            </a:r>
            <a:r>
              <a:rPr lang="es-ES" sz="1400" dirty="0" err="1" smtClean="0"/>
              <a:t>Gynaecology</a:t>
            </a:r>
            <a:r>
              <a:rPr lang="es-ES" sz="1400" dirty="0" smtClean="0"/>
              <a:t>. 2005;45:20-4</a:t>
            </a:r>
            <a:br>
              <a:rPr lang="es-ES" sz="1400" dirty="0" smtClean="0"/>
            </a:br>
            <a:endParaRPr lang="es-ES" sz="1400" dirty="0" smtClean="0"/>
          </a:p>
          <a:p>
            <a:pPr marL="448056" lvl="1" indent="0">
              <a:buNone/>
            </a:pPr>
            <a:endParaRPr lang="es-ES" sz="1400" dirty="0"/>
          </a:p>
          <a:p>
            <a:pPr marL="448056" lvl="1" indent="0">
              <a:buNone/>
            </a:pPr>
            <a:r>
              <a:rPr lang="es-ES" sz="1600" dirty="0" smtClean="0"/>
              <a:t>Valores Referencia (AVILAB):</a:t>
            </a:r>
          </a:p>
          <a:p>
            <a:pPr marL="448056" lvl="1" indent="0">
              <a:buNone/>
            </a:pPr>
            <a:r>
              <a:rPr lang="es-ES" sz="1600" dirty="0"/>
              <a:t>	</a:t>
            </a:r>
            <a:r>
              <a:rPr lang="es-ES" sz="1600" dirty="0" smtClean="0"/>
              <a:t>Menos de 0.3 </a:t>
            </a:r>
            <a:r>
              <a:rPr lang="es-ES" sz="1600" dirty="0" err="1" smtClean="0"/>
              <a:t>ng</a:t>
            </a:r>
            <a:r>
              <a:rPr lang="es-ES" sz="1600" dirty="0" smtClean="0"/>
              <a:t>/ml		Muy bajo</a:t>
            </a:r>
          </a:p>
          <a:p>
            <a:pPr marL="448056" lvl="1" indent="0">
              <a:buNone/>
            </a:pPr>
            <a:r>
              <a:rPr lang="es-ES" sz="1600" dirty="0"/>
              <a:t>	</a:t>
            </a:r>
            <a:r>
              <a:rPr lang="es-ES" sz="1600" dirty="0" smtClean="0"/>
              <a:t>Entre 0.3 y 0.6 </a:t>
            </a:r>
            <a:r>
              <a:rPr lang="es-ES" sz="1600" dirty="0" err="1" smtClean="0"/>
              <a:t>ng</a:t>
            </a:r>
            <a:r>
              <a:rPr lang="es-ES" sz="1600" dirty="0" smtClean="0"/>
              <a:t>/ml	Bajo</a:t>
            </a:r>
          </a:p>
          <a:p>
            <a:pPr marL="448056" lvl="1" indent="0">
              <a:buNone/>
            </a:pPr>
            <a:r>
              <a:rPr lang="es-ES" sz="1600" dirty="0"/>
              <a:t>	</a:t>
            </a:r>
            <a:r>
              <a:rPr lang="es-ES" sz="1600" dirty="0" smtClean="0"/>
              <a:t>Entre 0.7 y 0.9 </a:t>
            </a:r>
            <a:r>
              <a:rPr lang="es-ES" sz="1600" dirty="0" err="1" smtClean="0"/>
              <a:t>ng</a:t>
            </a:r>
            <a:r>
              <a:rPr lang="es-ES" sz="1600" dirty="0" smtClean="0"/>
              <a:t>/ml	Rango normal bajo</a:t>
            </a:r>
          </a:p>
          <a:p>
            <a:pPr marL="448056" lvl="1" indent="0">
              <a:buNone/>
            </a:pPr>
            <a:r>
              <a:rPr lang="es-ES" sz="1600" dirty="0"/>
              <a:t>	</a:t>
            </a:r>
            <a:r>
              <a:rPr lang="es-ES" sz="1600" dirty="0" smtClean="0"/>
              <a:t>Más de 1.0 </a:t>
            </a:r>
            <a:r>
              <a:rPr lang="es-ES" sz="1600" dirty="0" err="1" smtClean="0"/>
              <a:t>ng</a:t>
            </a:r>
            <a:r>
              <a:rPr lang="es-ES" sz="1600" dirty="0" smtClean="0"/>
              <a:t>/ml		Normal</a:t>
            </a:r>
          </a:p>
          <a:p>
            <a:pPr marL="448056" lvl="1" indent="0">
              <a:buNone/>
            </a:pPr>
            <a:r>
              <a:rPr lang="es-ES" sz="1600" dirty="0"/>
              <a:t>	</a:t>
            </a:r>
            <a:r>
              <a:rPr lang="es-ES" sz="1600" dirty="0" smtClean="0"/>
              <a:t>Más de 3.0 </a:t>
            </a:r>
            <a:r>
              <a:rPr lang="es-ES" sz="1600" dirty="0" err="1" smtClean="0"/>
              <a:t>ng</a:t>
            </a:r>
            <a:r>
              <a:rPr lang="es-ES" sz="1600" dirty="0" smtClean="0"/>
              <a:t>/ml		Alto (a menudo SOP)</a:t>
            </a:r>
          </a:p>
          <a:p>
            <a:pPr marL="448056" lvl="1" indent="0">
              <a:buNone/>
            </a:pPr>
            <a:endParaRPr lang="es-ES" sz="1600" dirty="0" smtClean="0"/>
          </a:p>
          <a:p>
            <a:pPr marL="36576" indent="0">
              <a:buNone/>
            </a:pPr>
            <a:r>
              <a:rPr lang="es-ES" sz="1800" dirty="0" smtClean="0"/>
              <a:t> </a:t>
            </a:r>
            <a:endParaRPr lang="es-ES" sz="1800" dirty="0"/>
          </a:p>
          <a:p>
            <a:endParaRPr lang="es-ES" sz="1800" dirty="0"/>
          </a:p>
        </p:txBody>
      </p:sp>
      <p:sp>
        <p:nvSpPr>
          <p:cNvPr id="4" name="Título 1"/>
          <p:cNvSpPr>
            <a:spLocks noGrp="1"/>
          </p:cNvSpPr>
          <p:nvPr>
            <p:ph type="title"/>
          </p:nvPr>
        </p:nvSpPr>
        <p:spPr>
          <a:xfrm>
            <a:off x="817975" y="274638"/>
            <a:ext cx="7467600" cy="1143000"/>
          </a:xfrm>
        </p:spPr>
        <p:txBody>
          <a:bodyPr>
            <a:normAutofit/>
          </a:bodyPr>
          <a:lstStyle/>
          <a:p>
            <a:pPr algn="ctr"/>
            <a:r>
              <a:rPr lang="es-ES" dirty="0" smtClean="0"/>
              <a:t>Hormona </a:t>
            </a:r>
            <a:r>
              <a:rPr lang="es-ES" dirty="0" err="1" smtClean="0"/>
              <a:t>Antimulleriana</a:t>
            </a:r>
            <a:endParaRPr lang="es-ES" dirty="0"/>
          </a:p>
        </p:txBody>
      </p:sp>
    </p:spTree>
    <p:extLst>
      <p:ext uri="{BB962C8B-B14F-4D97-AF65-F5344CB8AC3E}">
        <p14:creationId xmlns:p14="http://schemas.microsoft.com/office/powerpoint/2010/main" val="19240650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9113" y="274638"/>
            <a:ext cx="7467600" cy="1143000"/>
          </a:xfrm>
        </p:spPr>
        <p:txBody>
          <a:bodyPr/>
          <a:lstStyle/>
          <a:p>
            <a:pPr algn="ctr"/>
            <a:r>
              <a:rPr lang="es-ES" dirty="0" smtClean="0"/>
              <a:t>Prolactina</a:t>
            </a:r>
            <a:endParaRPr lang="es-ES" dirty="0"/>
          </a:p>
        </p:txBody>
      </p:sp>
      <p:sp>
        <p:nvSpPr>
          <p:cNvPr id="3" name="Marcador de contenido 2"/>
          <p:cNvSpPr>
            <a:spLocks noGrp="1"/>
          </p:cNvSpPr>
          <p:nvPr>
            <p:ph idx="1"/>
          </p:nvPr>
        </p:nvSpPr>
        <p:spPr>
          <a:xfrm>
            <a:off x="457199" y="2018671"/>
            <a:ext cx="8057237" cy="2785966"/>
          </a:xfrm>
        </p:spPr>
        <p:txBody>
          <a:bodyPr>
            <a:normAutofit/>
          </a:bodyPr>
          <a:lstStyle/>
          <a:p>
            <a:pPr algn="just"/>
            <a:r>
              <a:rPr lang="es-ES" sz="2800" dirty="0" smtClean="0"/>
              <a:t>Células </a:t>
            </a:r>
            <a:r>
              <a:rPr lang="es-ES" sz="2800" dirty="0" err="1" smtClean="0"/>
              <a:t>lactotropas</a:t>
            </a:r>
            <a:r>
              <a:rPr lang="es-ES" sz="2800" dirty="0" smtClean="0"/>
              <a:t> de la hipófisis anterior</a:t>
            </a:r>
          </a:p>
          <a:p>
            <a:pPr algn="just"/>
            <a:r>
              <a:rPr lang="es-ES" sz="2800" dirty="0" smtClean="0"/>
              <a:t>Secreción pulsátil, pico secretor en fase REM del sueño</a:t>
            </a:r>
          </a:p>
          <a:p>
            <a:pPr algn="just"/>
            <a:r>
              <a:rPr lang="es-ES" sz="2800" dirty="0" smtClean="0"/>
              <a:t>Valores normales: 3 – 18,6 </a:t>
            </a:r>
            <a:r>
              <a:rPr lang="es-ES" sz="2800" dirty="0" err="1" smtClean="0"/>
              <a:t>ng</a:t>
            </a:r>
            <a:r>
              <a:rPr lang="es-ES" sz="2800" dirty="0" smtClean="0"/>
              <a:t>/ml (AVILAB)</a:t>
            </a:r>
            <a:r>
              <a:rPr lang="es-ES" sz="2400" dirty="0" smtClean="0"/>
              <a:t>			         </a:t>
            </a:r>
            <a:r>
              <a:rPr lang="es-ES" sz="2800" dirty="0" smtClean="0"/>
              <a:t>10 –  25 </a:t>
            </a:r>
            <a:r>
              <a:rPr lang="es-ES" sz="2800" dirty="0" err="1" smtClean="0"/>
              <a:t>ng</a:t>
            </a:r>
            <a:r>
              <a:rPr lang="es-ES" sz="2800" dirty="0" smtClean="0"/>
              <a:t>/ml*</a:t>
            </a:r>
            <a:r>
              <a:rPr lang="es-ES" sz="2400" dirty="0" smtClean="0"/>
              <a:t>	</a:t>
            </a:r>
          </a:p>
        </p:txBody>
      </p:sp>
      <p:sp>
        <p:nvSpPr>
          <p:cNvPr id="4" name="CuadroTexto 3"/>
          <p:cNvSpPr txBox="1"/>
          <p:nvPr/>
        </p:nvSpPr>
        <p:spPr>
          <a:xfrm>
            <a:off x="826909" y="6354580"/>
            <a:ext cx="7860703" cy="369332"/>
          </a:xfrm>
          <a:prstGeom prst="rect">
            <a:avLst/>
          </a:prstGeom>
          <a:noFill/>
        </p:spPr>
        <p:txBody>
          <a:bodyPr wrap="square" rtlCol="0">
            <a:spAutoFit/>
          </a:bodyPr>
          <a:lstStyle/>
          <a:p>
            <a:r>
              <a:rPr lang="es-ES" dirty="0" err="1" smtClean="0"/>
              <a:t>Jameson</a:t>
            </a:r>
            <a:r>
              <a:rPr lang="es-ES" dirty="0" smtClean="0"/>
              <a:t>, Larry. </a:t>
            </a:r>
            <a:r>
              <a:rPr lang="es-ES" dirty="0" err="1" smtClean="0"/>
              <a:t>Harrison’s</a:t>
            </a:r>
            <a:r>
              <a:rPr lang="es-ES" dirty="0"/>
              <a:t> </a:t>
            </a:r>
            <a:r>
              <a:rPr lang="es-ES" dirty="0" smtClean="0"/>
              <a:t> </a:t>
            </a:r>
            <a:r>
              <a:rPr lang="es-ES" dirty="0" err="1" smtClean="0"/>
              <a:t>Endocrionology</a:t>
            </a:r>
            <a:r>
              <a:rPr lang="es-ES" dirty="0" smtClean="0"/>
              <a:t>. McGraw-Hill. USA 2006. </a:t>
            </a:r>
            <a:endParaRPr lang="es-ES" dirty="0"/>
          </a:p>
        </p:txBody>
      </p:sp>
    </p:spTree>
    <p:extLst>
      <p:ext uri="{BB962C8B-B14F-4D97-AF65-F5344CB8AC3E}">
        <p14:creationId xmlns:p14="http://schemas.microsoft.com/office/powerpoint/2010/main" val="20141869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5699" y="274638"/>
            <a:ext cx="7467600" cy="1143000"/>
          </a:xfrm>
        </p:spPr>
        <p:txBody>
          <a:bodyPr/>
          <a:lstStyle/>
          <a:p>
            <a:pPr algn="ctr"/>
            <a:r>
              <a:rPr lang="es-ES" dirty="0" smtClean="0"/>
              <a:t>Prolactina</a:t>
            </a:r>
            <a:endParaRPr lang="es-ES" dirty="0"/>
          </a:p>
        </p:txBody>
      </p:sp>
      <p:sp>
        <p:nvSpPr>
          <p:cNvPr id="3" name="Marcador de contenido 2"/>
          <p:cNvSpPr>
            <a:spLocks noGrp="1"/>
          </p:cNvSpPr>
          <p:nvPr>
            <p:ph idx="1"/>
          </p:nvPr>
        </p:nvSpPr>
        <p:spPr>
          <a:xfrm>
            <a:off x="457199" y="1600200"/>
            <a:ext cx="8172687" cy="4525963"/>
          </a:xfrm>
        </p:spPr>
        <p:txBody>
          <a:bodyPr>
            <a:normAutofit/>
          </a:bodyPr>
          <a:lstStyle/>
          <a:p>
            <a:pPr algn="just"/>
            <a:r>
              <a:rPr lang="es-ES" sz="2800" dirty="0"/>
              <a:t>Induce y mantiene la </a:t>
            </a:r>
            <a:r>
              <a:rPr lang="es-ES" sz="2800" dirty="0" smtClean="0"/>
              <a:t>lactancia</a:t>
            </a:r>
          </a:p>
          <a:p>
            <a:pPr algn="just"/>
            <a:r>
              <a:rPr lang="es-ES" sz="2800" dirty="0" smtClean="0"/>
              <a:t>Disminuye la función reproductiva</a:t>
            </a:r>
          </a:p>
          <a:p>
            <a:pPr lvl="1" algn="just"/>
            <a:r>
              <a:rPr lang="es-ES" sz="2400" dirty="0" smtClean="0"/>
              <a:t>Suprime secreción de </a:t>
            </a:r>
            <a:r>
              <a:rPr lang="es-ES" sz="2400" dirty="0" err="1" smtClean="0"/>
              <a:t>GnRH</a:t>
            </a:r>
            <a:r>
              <a:rPr lang="es-ES" sz="2400" dirty="0" smtClean="0"/>
              <a:t> en el hipotálamo y de gonadotropinas en la hipófisis =&gt; amenorrea</a:t>
            </a:r>
          </a:p>
          <a:p>
            <a:pPr algn="just"/>
            <a:r>
              <a:rPr lang="es-ES" sz="2800" dirty="0" smtClean="0"/>
              <a:t>Suprime el deseo sexual</a:t>
            </a:r>
          </a:p>
          <a:p>
            <a:pPr algn="just"/>
            <a:r>
              <a:rPr lang="es-ES" sz="2800" dirty="0" smtClean="0"/>
              <a:t>En el ovario bloquea la </a:t>
            </a:r>
            <a:r>
              <a:rPr lang="es-ES" sz="2800" dirty="0" err="1" smtClean="0"/>
              <a:t>foliculogénesis</a:t>
            </a:r>
            <a:r>
              <a:rPr lang="es-ES" sz="2800" dirty="0" smtClean="0"/>
              <a:t> e inhibe la actividad de la </a:t>
            </a:r>
            <a:r>
              <a:rPr lang="es-ES" sz="2800" dirty="0" err="1" smtClean="0"/>
              <a:t>aromatasa</a:t>
            </a:r>
            <a:r>
              <a:rPr lang="es-ES" sz="2800" dirty="0" smtClean="0"/>
              <a:t> en las células de la granulosa conduciendo a </a:t>
            </a:r>
            <a:r>
              <a:rPr lang="es-ES" sz="2800" dirty="0" err="1" smtClean="0"/>
              <a:t>hipoestrogenismo</a:t>
            </a:r>
            <a:r>
              <a:rPr lang="es-ES" sz="2800" dirty="0" smtClean="0"/>
              <a:t> y anovulación </a:t>
            </a:r>
          </a:p>
          <a:p>
            <a:pPr marL="36576" indent="0" algn="just">
              <a:buNone/>
            </a:pPr>
            <a:endParaRPr lang="es-ES" sz="2800" dirty="0" smtClean="0"/>
          </a:p>
        </p:txBody>
      </p:sp>
    </p:spTree>
    <p:extLst>
      <p:ext uri="{BB962C8B-B14F-4D97-AF65-F5344CB8AC3E}">
        <p14:creationId xmlns:p14="http://schemas.microsoft.com/office/powerpoint/2010/main" val="42763675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6837" y="274638"/>
            <a:ext cx="7467600" cy="1143000"/>
          </a:xfrm>
        </p:spPr>
        <p:txBody>
          <a:bodyPr/>
          <a:lstStyle/>
          <a:p>
            <a:pPr algn="ctr"/>
            <a:r>
              <a:rPr lang="es-ES" dirty="0" smtClean="0"/>
              <a:t>Progesterona</a:t>
            </a:r>
            <a:endParaRPr lang="es-ES" dirty="0"/>
          </a:p>
        </p:txBody>
      </p:sp>
      <p:sp>
        <p:nvSpPr>
          <p:cNvPr id="3" name="Marcador de contenido 2"/>
          <p:cNvSpPr>
            <a:spLocks noGrp="1"/>
          </p:cNvSpPr>
          <p:nvPr>
            <p:ph idx="1"/>
          </p:nvPr>
        </p:nvSpPr>
        <p:spPr/>
        <p:txBody>
          <a:bodyPr/>
          <a:lstStyle/>
          <a:p>
            <a:r>
              <a:rPr lang="es-ES" dirty="0" smtClean="0"/>
              <a:t>Se realiza entre el día 21 a 23 del ciclo</a:t>
            </a:r>
          </a:p>
          <a:p>
            <a:r>
              <a:rPr lang="es-ES" dirty="0" smtClean="0"/>
              <a:t>Valores referencia</a:t>
            </a:r>
          </a:p>
          <a:p>
            <a:pPr lvl="2"/>
            <a:r>
              <a:rPr lang="es-ES" dirty="0" smtClean="0"/>
              <a:t>&gt;10 </a:t>
            </a:r>
            <a:r>
              <a:rPr lang="es-ES" dirty="0" err="1" smtClean="0"/>
              <a:t>ng</a:t>
            </a:r>
            <a:r>
              <a:rPr lang="es-ES" dirty="0" smtClean="0"/>
              <a:t>/ml</a:t>
            </a:r>
          </a:p>
          <a:p>
            <a:pPr lvl="2"/>
            <a:r>
              <a:rPr lang="es-ES" dirty="0" smtClean="0"/>
              <a:t>&lt; 10 </a:t>
            </a:r>
            <a:r>
              <a:rPr lang="es-ES" dirty="0" err="1" smtClean="0"/>
              <a:t>ng</a:t>
            </a:r>
            <a:r>
              <a:rPr lang="es-ES" dirty="0" smtClean="0"/>
              <a:t>/ml &gt;3 </a:t>
            </a:r>
            <a:r>
              <a:rPr lang="es-ES" dirty="0" err="1" smtClean="0"/>
              <a:t>ng</a:t>
            </a:r>
            <a:r>
              <a:rPr lang="es-ES" dirty="0" smtClean="0"/>
              <a:t>/ml</a:t>
            </a:r>
          </a:p>
          <a:p>
            <a:pPr lvl="2"/>
            <a:r>
              <a:rPr lang="es-ES" dirty="0" smtClean="0"/>
              <a:t>&lt; 3 </a:t>
            </a:r>
            <a:r>
              <a:rPr lang="es-ES" dirty="0" err="1" smtClean="0"/>
              <a:t>ng</a:t>
            </a:r>
            <a:r>
              <a:rPr lang="es-ES" smtClean="0"/>
              <a:t>/ml</a:t>
            </a:r>
            <a:endParaRPr lang="es-ES" dirty="0"/>
          </a:p>
        </p:txBody>
      </p:sp>
    </p:spTree>
    <p:extLst>
      <p:ext uri="{BB962C8B-B14F-4D97-AF65-F5344CB8AC3E}">
        <p14:creationId xmlns:p14="http://schemas.microsoft.com/office/powerpoint/2010/main" val="41488870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7975" y="274638"/>
            <a:ext cx="7467600" cy="1143000"/>
          </a:xfrm>
        </p:spPr>
        <p:txBody>
          <a:bodyPr/>
          <a:lstStyle/>
          <a:p>
            <a:pPr algn="ctr"/>
            <a:r>
              <a:rPr lang="es-ES" dirty="0" smtClean="0"/>
              <a:t> Hormonas tiroideas</a:t>
            </a:r>
            <a:endParaRPr lang="es-ES" dirty="0"/>
          </a:p>
        </p:txBody>
      </p:sp>
      <p:sp>
        <p:nvSpPr>
          <p:cNvPr id="3" name="Marcador de contenido 2"/>
          <p:cNvSpPr>
            <a:spLocks noGrp="1"/>
          </p:cNvSpPr>
          <p:nvPr>
            <p:ph idx="1"/>
          </p:nvPr>
        </p:nvSpPr>
        <p:spPr>
          <a:xfrm>
            <a:off x="389644" y="1585770"/>
            <a:ext cx="7823776" cy="2700029"/>
          </a:xfrm>
        </p:spPr>
        <p:txBody>
          <a:bodyPr>
            <a:normAutofit fontScale="92500" lnSpcReduction="10000"/>
          </a:bodyPr>
          <a:lstStyle/>
          <a:p>
            <a:pPr algn="just"/>
            <a:r>
              <a:rPr lang="es-ES" sz="2000" dirty="0" smtClean="0"/>
              <a:t>Receptores</a:t>
            </a:r>
            <a:r>
              <a:rPr lang="es-ES" sz="1600" dirty="0" smtClean="0"/>
              <a:t> </a:t>
            </a:r>
            <a:r>
              <a:rPr lang="es-ES" sz="2000" dirty="0" smtClean="0"/>
              <a:t>de hormona tiroidea en </a:t>
            </a:r>
            <a:r>
              <a:rPr lang="es-ES" sz="2000" dirty="0" err="1" smtClean="0"/>
              <a:t>oocitos</a:t>
            </a:r>
            <a:endParaRPr lang="es-ES" sz="2000" dirty="0" smtClean="0"/>
          </a:p>
          <a:p>
            <a:pPr algn="just"/>
            <a:endParaRPr lang="es-ES" sz="2000" dirty="0" smtClean="0"/>
          </a:p>
          <a:p>
            <a:pPr algn="just"/>
            <a:r>
              <a:rPr lang="es-ES" sz="2000" dirty="0"/>
              <a:t>Hormonas </a:t>
            </a:r>
            <a:r>
              <a:rPr lang="es-ES" sz="2000" dirty="0" smtClean="0"/>
              <a:t>tiroideas compiten </a:t>
            </a:r>
            <a:r>
              <a:rPr lang="es-ES" sz="2000" dirty="0"/>
              <a:t>por el receptor LH/</a:t>
            </a:r>
            <a:r>
              <a:rPr lang="es-ES" sz="2000" dirty="0" err="1"/>
              <a:t>hCG</a:t>
            </a:r>
            <a:r>
              <a:rPr lang="es-ES" sz="2000" dirty="0"/>
              <a:t> </a:t>
            </a:r>
            <a:r>
              <a:rPr lang="es-ES" sz="2000" dirty="0" smtClean="0"/>
              <a:t>mediado </a:t>
            </a:r>
            <a:r>
              <a:rPr lang="es-ES" sz="2000" dirty="0"/>
              <a:t>por FSH y ejerce </a:t>
            </a:r>
            <a:r>
              <a:rPr lang="es-ES" sz="2000" dirty="0" smtClean="0"/>
              <a:t>estímulo </a:t>
            </a:r>
            <a:r>
              <a:rPr lang="es-ES" sz="2000" dirty="0"/>
              <a:t>directo en la </a:t>
            </a:r>
            <a:r>
              <a:rPr lang="es-ES" sz="2000" dirty="0" smtClean="0"/>
              <a:t>células </a:t>
            </a:r>
            <a:r>
              <a:rPr lang="es-ES" sz="2000" dirty="0"/>
              <a:t>de la granulosa </a:t>
            </a:r>
            <a:r>
              <a:rPr lang="es-ES" sz="2000" dirty="0" smtClean="0"/>
              <a:t>(producción </a:t>
            </a:r>
            <a:r>
              <a:rPr lang="es-ES" sz="2000" dirty="0"/>
              <a:t>de progesterona</a:t>
            </a:r>
            <a:r>
              <a:rPr lang="es-ES" sz="2000" dirty="0" smtClean="0"/>
              <a:t>)</a:t>
            </a:r>
          </a:p>
          <a:p>
            <a:pPr algn="just"/>
            <a:endParaRPr lang="es-ES" sz="2000" dirty="0"/>
          </a:p>
          <a:p>
            <a:pPr algn="just"/>
            <a:r>
              <a:rPr lang="es-ES" sz="2000" dirty="0"/>
              <a:t>Recientemente se han demostrado valores elevados de TSH en grupo de mujeres que iban a FIV y </a:t>
            </a:r>
            <a:r>
              <a:rPr lang="es-ES" sz="2000" dirty="0" smtClean="0"/>
              <a:t>producían </a:t>
            </a:r>
            <a:r>
              <a:rPr lang="es-ES" sz="2000" dirty="0" err="1"/>
              <a:t>oocitos</a:t>
            </a:r>
            <a:r>
              <a:rPr lang="es-ES" sz="2000" dirty="0"/>
              <a:t> que no eran </a:t>
            </a:r>
            <a:r>
              <a:rPr lang="es-ES" sz="2000" dirty="0" smtClean="0"/>
              <a:t>fecundados*</a:t>
            </a:r>
            <a:endParaRPr lang="es-ES" sz="1600" dirty="0"/>
          </a:p>
          <a:p>
            <a:pPr algn="just"/>
            <a:endParaRPr lang="es-ES" sz="2000" dirty="0" smtClean="0"/>
          </a:p>
          <a:p>
            <a:pPr algn="just"/>
            <a:endParaRPr lang="es-ES" sz="2000" dirty="0"/>
          </a:p>
        </p:txBody>
      </p:sp>
      <p:sp>
        <p:nvSpPr>
          <p:cNvPr id="5" name="CuadroTexto 4"/>
          <p:cNvSpPr txBox="1"/>
          <p:nvPr/>
        </p:nvSpPr>
        <p:spPr>
          <a:xfrm>
            <a:off x="476230" y="5699964"/>
            <a:ext cx="8283537" cy="954107"/>
          </a:xfrm>
          <a:prstGeom prst="rect">
            <a:avLst/>
          </a:prstGeom>
          <a:noFill/>
        </p:spPr>
        <p:txBody>
          <a:bodyPr wrap="square" rtlCol="0">
            <a:spAutoFit/>
          </a:bodyPr>
          <a:lstStyle/>
          <a:p>
            <a:r>
              <a:rPr lang="es-ES" sz="1400" dirty="0" err="1" smtClean="0"/>
              <a:t>Poppe</a:t>
            </a:r>
            <a:r>
              <a:rPr lang="es-ES" sz="1400" dirty="0" smtClean="0"/>
              <a:t> K, </a:t>
            </a:r>
            <a:r>
              <a:rPr lang="es-ES" sz="1400" dirty="0" err="1" smtClean="0"/>
              <a:t>Velkeniers</a:t>
            </a:r>
            <a:r>
              <a:rPr lang="es-ES" sz="1400" dirty="0" smtClean="0"/>
              <a:t>, B </a:t>
            </a:r>
            <a:r>
              <a:rPr lang="es-ES" sz="1400" dirty="0" err="1" smtClean="0"/>
              <a:t>Glinoer</a:t>
            </a:r>
            <a:r>
              <a:rPr lang="es-ES" sz="1400" dirty="0" smtClean="0"/>
              <a:t> D. </a:t>
            </a:r>
            <a:r>
              <a:rPr lang="es-ES" sz="1400" dirty="0" err="1" smtClean="0"/>
              <a:t>Thyroid</a:t>
            </a:r>
            <a:r>
              <a:rPr lang="es-ES" sz="1400" dirty="0" smtClean="0"/>
              <a:t> </a:t>
            </a:r>
            <a:r>
              <a:rPr lang="es-ES" sz="1400" dirty="0" err="1" smtClean="0"/>
              <a:t>Disease</a:t>
            </a:r>
            <a:r>
              <a:rPr lang="es-ES" sz="1400" dirty="0" smtClean="0"/>
              <a:t> and </a:t>
            </a:r>
            <a:r>
              <a:rPr lang="es-ES" sz="1400" dirty="0" err="1" smtClean="0"/>
              <a:t>Female</a:t>
            </a:r>
            <a:r>
              <a:rPr lang="es-ES" sz="1400" dirty="0" smtClean="0"/>
              <a:t> </a:t>
            </a:r>
            <a:r>
              <a:rPr lang="es-ES" sz="1400" dirty="0" err="1" smtClean="0"/>
              <a:t>Reproduction</a:t>
            </a:r>
            <a:r>
              <a:rPr lang="es-ES" sz="1400" dirty="0" smtClean="0"/>
              <a:t>. </a:t>
            </a:r>
            <a:r>
              <a:rPr lang="es-ES" sz="1400" dirty="0" err="1" smtClean="0"/>
              <a:t>Clin</a:t>
            </a:r>
            <a:r>
              <a:rPr lang="es-ES" sz="1400" dirty="0" smtClean="0"/>
              <a:t> </a:t>
            </a:r>
            <a:r>
              <a:rPr lang="es-ES" sz="1400" dirty="0" err="1" smtClean="0"/>
              <a:t>Endocrinol</a:t>
            </a:r>
            <a:r>
              <a:rPr lang="es-ES" sz="1400" dirty="0" smtClean="0"/>
              <a:t>. 2007;66(3):309-321</a:t>
            </a:r>
          </a:p>
          <a:p>
            <a:r>
              <a:rPr lang="es-ES" sz="1400" dirty="0" smtClean="0"/>
              <a:t>* </a:t>
            </a:r>
            <a:r>
              <a:rPr lang="es-ES" sz="1400" dirty="0" err="1" smtClean="0"/>
              <a:t>Cramer</a:t>
            </a:r>
            <a:r>
              <a:rPr lang="es-ES" sz="1400" dirty="0"/>
              <a:t> </a:t>
            </a:r>
            <a:r>
              <a:rPr lang="es-ES" sz="1400" dirty="0" smtClean="0"/>
              <a:t>DW, </a:t>
            </a:r>
            <a:r>
              <a:rPr lang="es-ES" sz="1400" dirty="0" err="1" smtClean="0"/>
              <a:t>Sluss</a:t>
            </a:r>
            <a:r>
              <a:rPr lang="es-ES" sz="1400" dirty="0" smtClean="0"/>
              <a:t> PM, et al. </a:t>
            </a:r>
            <a:r>
              <a:rPr lang="es-ES" sz="1400" dirty="0" err="1" smtClean="0"/>
              <a:t>Serum</a:t>
            </a:r>
            <a:r>
              <a:rPr lang="es-ES" sz="1400" dirty="0" smtClean="0"/>
              <a:t> </a:t>
            </a:r>
            <a:r>
              <a:rPr lang="es-ES" sz="1400" dirty="0" err="1" smtClean="0"/>
              <a:t>prolactine</a:t>
            </a:r>
            <a:r>
              <a:rPr lang="es-ES" sz="1400" dirty="0" smtClean="0"/>
              <a:t> and TSH in </a:t>
            </a:r>
            <a:r>
              <a:rPr lang="es-ES" sz="1400" dirty="0" err="1" smtClean="0"/>
              <a:t>an</a:t>
            </a:r>
            <a:r>
              <a:rPr lang="es-ES" sz="1400" dirty="0" smtClean="0"/>
              <a:t> in vitro </a:t>
            </a:r>
            <a:r>
              <a:rPr lang="es-ES" sz="1400" dirty="0" err="1" smtClean="0"/>
              <a:t>population</a:t>
            </a:r>
            <a:r>
              <a:rPr lang="es-ES" sz="1400" dirty="0" smtClean="0"/>
              <a:t>: </a:t>
            </a:r>
            <a:r>
              <a:rPr lang="es-ES" sz="1400" dirty="0" err="1" smtClean="0"/>
              <a:t>is</a:t>
            </a:r>
            <a:r>
              <a:rPr lang="es-ES" sz="1400" dirty="0" smtClean="0"/>
              <a:t> </a:t>
            </a:r>
            <a:r>
              <a:rPr lang="es-ES" sz="1400" dirty="0" err="1" smtClean="0"/>
              <a:t>there</a:t>
            </a:r>
            <a:r>
              <a:rPr lang="es-ES" sz="1400" dirty="0" smtClean="0"/>
              <a:t> a link </a:t>
            </a:r>
            <a:r>
              <a:rPr lang="es-ES" sz="1400" dirty="0" err="1" smtClean="0"/>
              <a:t>between</a:t>
            </a:r>
            <a:r>
              <a:rPr lang="es-ES" sz="1400" dirty="0" smtClean="0"/>
              <a:t> </a:t>
            </a:r>
            <a:r>
              <a:rPr lang="es-ES" sz="1400" dirty="0" err="1" smtClean="0"/>
              <a:t>fertilization</a:t>
            </a:r>
            <a:r>
              <a:rPr lang="es-ES" sz="1400" dirty="0" smtClean="0"/>
              <a:t> and </a:t>
            </a:r>
            <a:r>
              <a:rPr lang="es-ES" sz="1400" dirty="0" err="1" smtClean="0"/>
              <a:t>thyroid</a:t>
            </a:r>
            <a:r>
              <a:rPr lang="es-ES" sz="1400" dirty="0" smtClean="0"/>
              <a:t> </a:t>
            </a:r>
            <a:r>
              <a:rPr lang="es-ES" sz="1400" dirty="0" err="1" smtClean="0"/>
              <a:t>function</a:t>
            </a:r>
            <a:r>
              <a:rPr lang="es-ES" sz="1400" dirty="0" smtClean="0"/>
              <a:t>? J </a:t>
            </a:r>
            <a:r>
              <a:rPr lang="es-ES" sz="1400" dirty="0" err="1" smtClean="0"/>
              <a:t>Assist</a:t>
            </a:r>
            <a:r>
              <a:rPr lang="es-ES" sz="1400" dirty="0" smtClean="0"/>
              <a:t> </a:t>
            </a:r>
            <a:r>
              <a:rPr lang="es-ES" sz="1400" dirty="0" err="1" smtClean="0"/>
              <a:t>Reprod</a:t>
            </a:r>
            <a:r>
              <a:rPr lang="es-ES" sz="1400" dirty="0" smtClean="0"/>
              <a:t> </a:t>
            </a:r>
            <a:r>
              <a:rPr lang="es-ES" sz="1400" dirty="0" err="1" smtClean="0"/>
              <a:t>Genet</a:t>
            </a:r>
            <a:r>
              <a:rPr lang="es-ES" sz="1400" dirty="0" smtClean="0"/>
              <a:t>. 2003;20, 210215</a:t>
            </a:r>
            <a:endParaRPr lang="es-ES" sz="1400" dirty="0"/>
          </a:p>
        </p:txBody>
      </p:sp>
    </p:spTree>
    <p:extLst>
      <p:ext uri="{BB962C8B-B14F-4D97-AF65-F5344CB8AC3E}">
        <p14:creationId xmlns:p14="http://schemas.microsoft.com/office/powerpoint/2010/main" val="407297588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7975" y="101478"/>
            <a:ext cx="7467600" cy="1143000"/>
          </a:xfrm>
        </p:spPr>
        <p:txBody>
          <a:bodyPr/>
          <a:lstStyle/>
          <a:p>
            <a:pPr algn="ctr"/>
            <a:r>
              <a:rPr lang="es-ES" dirty="0" smtClean="0"/>
              <a:t> Hormonas tiroideas</a:t>
            </a:r>
            <a:endParaRPr lang="es-ES" dirty="0"/>
          </a:p>
        </p:txBody>
      </p:sp>
      <p:sp>
        <p:nvSpPr>
          <p:cNvPr id="3" name="Marcador de contenido 2"/>
          <p:cNvSpPr>
            <a:spLocks noGrp="1"/>
          </p:cNvSpPr>
          <p:nvPr>
            <p:ph idx="1"/>
          </p:nvPr>
        </p:nvSpPr>
        <p:spPr>
          <a:xfrm>
            <a:off x="692695" y="1239451"/>
            <a:ext cx="7823776" cy="2772178"/>
          </a:xfrm>
        </p:spPr>
        <p:txBody>
          <a:bodyPr>
            <a:normAutofit/>
          </a:bodyPr>
          <a:lstStyle/>
          <a:p>
            <a:pPr algn="just"/>
            <a:r>
              <a:rPr lang="es-ES" sz="2000" dirty="0" smtClean="0"/>
              <a:t>Hipotiroidismo</a:t>
            </a:r>
          </a:p>
          <a:p>
            <a:pPr lvl="1" algn="just"/>
            <a:r>
              <a:rPr lang="es-ES" sz="1600" dirty="0" smtClean="0"/>
              <a:t>La </a:t>
            </a:r>
            <a:r>
              <a:rPr lang="es-ES" sz="1600" dirty="0"/>
              <a:t>prevalencia de hipotiroidismo en mujeres en edad reproductiva (20-40 años) varia entre 2 a 4</a:t>
            </a:r>
            <a:r>
              <a:rPr lang="es-ES" sz="1600" dirty="0" smtClean="0"/>
              <a:t>%</a:t>
            </a:r>
            <a:endParaRPr lang="es-ES" sz="2000" dirty="0"/>
          </a:p>
          <a:p>
            <a:pPr lvl="1" algn="just"/>
            <a:r>
              <a:rPr lang="es-ES" sz="1600" dirty="0"/>
              <a:t>En este grupo etario la enfermedad tiroidea autoinmune es la causa mas frecuente de </a:t>
            </a:r>
            <a:r>
              <a:rPr lang="es-ES" sz="1600" dirty="0" smtClean="0"/>
              <a:t>hipotiroidismo</a:t>
            </a:r>
          </a:p>
          <a:p>
            <a:pPr lvl="1" algn="just"/>
            <a:endParaRPr lang="es-ES" sz="1600" dirty="0" smtClean="0"/>
          </a:p>
          <a:p>
            <a:pPr algn="just"/>
            <a:r>
              <a:rPr lang="es-ES" sz="2000" dirty="0" smtClean="0"/>
              <a:t>Hipotiroidismo subclínico</a:t>
            </a:r>
          </a:p>
          <a:p>
            <a:pPr marL="36576" indent="0" algn="just">
              <a:buNone/>
            </a:pPr>
            <a:endParaRPr lang="es-ES" sz="2000" dirty="0"/>
          </a:p>
        </p:txBody>
      </p:sp>
      <p:pic>
        <p:nvPicPr>
          <p:cNvPr id="6" name="Picture 7" descr="ce5538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86" y="3419977"/>
            <a:ext cx="8680557" cy="3335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92043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4803" y="1672351"/>
            <a:ext cx="7797478" cy="4244064"/>
          </a:xfrm>
        </p:spPr>
        <p:txBody>
          <a:bodyPr>
            <a:normAutofit/>
          </a:bodyPr>
          <a:lstStyle/>
          <a:p>
            <a:pPr algn="just"/>
            <a:r>
              <a:rPr lang="es-ES" sz="2400" dirty="0" smtClean="0"/>
              <a:t>Enfermedad tiroidea autoinmune</a:t>
            </a:r>
          </a:p>
          <a:p>
            <a:pPr lvl="1" algn="just"/>
            <a:r>
              <a:rPr lang="es-ES" sz="2000" dirty="0" smtClean="0"/>
              <a:t>Es la enfermedad autoinmune más frecuente en la mujer</a:t>
            </a:r>
          </a:p>
          <a:p>
            <a:pPr lvl="1" algn="just"/>
            <a:r>
              <a:rPr lang="es-ES" sz="2000" dirty="0" smtClean="0"/>
              <a:t>Causa más frecuente de disfunción tiroidea</a:t>
            </a:r>
          </a:p>
          <a:p>
            <a:pPr lvl="1" algn="just"/>
            <a:r>
              <a:rPr lang="es-ES" sz="2000" dirty="0" smtClean="0"/>
              <a:t>Puede presentarse sin alteraciones en las hormonas tiroideas</a:t>
            </a:r>
          </a:p>
          <a:p>
            <a:pPr lvl="1" algn="just"/>
            <a:r>
              <a:rPr lang="es-ES" sz="2000" dirty="0" err="1" smtClean="0"/>
              <a:t>Screning</a:t>
            </a:r>
            <a:r>
              <a:rPr lang="es-ES" sz="2000" dirty="0" smtClean="0"/>
              <a:t> de función tiroidea y de enfermedad autoinmune tiroidea debería formar parte del plan de estudio de la paciente infértil. También debería ser realizado luego de un ciclo de estimulación ovárica controlada y al inicio del embarazo cuando la paciente presente el diagnóstico previo de enfermedad tiroidea autoinmune </a:t>
            </a:r>
            <a:endParaRPr lang="es-ES" sz="2000" dirty="0"/>
          </a:p>
        </p:txBody>
      </p:sp>
      <p:sp>
        <p:nvSpPr>
          <p:cNvPr id="4" name="Título 1"/>
          <p:cNvSpPr>
            <a:spLocks noGrp="1"/>
          </p:cNvSpPr>
          <p:nvPr>
            <p:ph type="title"/>
          </p:nvPr>
        </p:nvSpPr>
        <p:spPr>
          <a:xfrm>
            <a:off x="817975" y="274638"/>
            <a:ext cx="7467600" cy="1143000"/>
          </a:xfrm>
        </p:spPr>
        <p:txBody>
          <a:bodyPr/>
          <a:lstStyle/>
          <a:p>
            <a:pPr algn="ctr"/>
            <a:r>
              <a:rPr lang="es-ES" dirty="0" smtClean="0"/>
              <a:t> Hormonas tiroideas</a:t>
            </a:r>
            <a:endParaRPr lang="es-ES" dirty="0"/>
          </a:p>
        </p:txBody>
      </p:sp>
    </p:spTree>
    <p:extLst>
      <p:ext uri="{BB962C8B-B14F-4D97-AF65-F5344CB8AC3E}">
        <p14:creationId xmlns:p14="http://schemas.microsoft.com/office/powerpoint/2010/main" val="25972742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dirty="0" smtClean="0"/>
              <a:t>Función </a:t>
            </a:r>
            <a:r>
              <a:rPr lang="es-ES" dirty="0"/>
              <a:t>R</a:t>
            </a:r>
            <a:r>
              <a:rPr lang="es-ES" dirty="0" smtClean="0"/>
              <a:t>eproductora.</a:t>
            </a:r>
            <a:endParaRPr lang="es-ES" dirty="0"/>
          </a:p>
        </p:txBody>
      </p:sp>
      <p:sp>
        <p:nvSpPr>
          <p:cNvPr id="3" name="Marcador de contenido 2"/>
          <p:cNvSpPr>
            <a:spLocks noGrp="1"/>
          </p:cNvSpPr>
          <p:nvPr>
            <p:ph idx="1"/>
          </p:nvPr>
        </p:nvSpPr>
        <p:spPr>
          <a:xfrm>
            <a:off x="229728" y="1600201"/>
            <a:ext cx="3694209" cy="2336800"/>
          </a:xfrm>
        </p:spPr>
        <p:txBody>
          <a:bodyPr/>
          <a:lstStyle/>
          <a:p>
            <a:pPr lvl="1"/>
            <a:r>
              <a:rPr lang="es-ES" dirty="0" smtClean="0"/>
              <a:t>Unidad anatómica</a:t>
            </a:r>
          </a:p>
          <a:p>
            <a:pPr lvl="2"/>
            <a:r>
              <a:rPr lang="es-ES" dirty="0" smtClean="0"/>
              <a:t>Hipotálamo</a:t>
            </a:r>
          </a:p>
          <a:p>
            <a:pPr lvl="2"/>
            <a:r>
              <a:rPr lang="es-ES" dirty="0" smtClean="0"/>
              <a:t>Hipófisis</a:t>
            </a:r>
          </a:p>
          <a:p>
            <a:pPr lvl="2"/>
            <a:r>
              <a:rPr lang="es-ES" dirty="0" smtClean="0"/>
              <a:t>Gónadas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632" y="1719380"/>
            <a:ext cx="4896938" cy="4896938"/>
          </a:xfrm>
          <a:prstGeom prst="rect">
            <a:avLst/>
          </a:prstGeom>
          <a:noFill/>
          <a:ln w="88900" cap="flat" cmpd="tri">
            <a:solidFill>
              <a:schemeClr val="accent5">
                <a:lumMod val="60000"/>
                <a:lumOff val="40000"/>
              </a:schemeClr>
            </a:solidFill>
            <a:miter lim="800000"/>
            <a:headEnd/>
            <a:tailEnd/>
          </a:ln>
          <a:effectLst>
            <a:outerShdw blurRad="63500" dir="13500000" kx="2700000" rotWithShape="0">
              <a:srgbClr val="000000">
                <a:alpha val="1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4007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3544" y="794118"/>
            <a:ext cx="7467600" cy="1143000"/>
          </a:xfrm>
        </p:spPr>
        <p:txBody>
          <a:bodyPr>
            <a:noAutofit/>
          </a:bodyPr>
          <a:lstStyle/>
          <a:p>
            <a:pPr algn="ctr"/>
            <a:r>
              <a:rPr lang="es-ES" sz="2800" dirty="0" smtClean="0"/>
              <a:t>Resumen de estudios sobre el riesgo de infertilidad asociado con Enfermedad Tiroidea Autoinmune </a:t>
            </a:r>
            <a:endParaRPr lang="es-ES" sz="2800" dirty="0"/>
          </a:p>
        </p:txBody>
      </p:sp>
      <p:pic>
        <p:nvPicPr>
          <p:cNvPr id="4" name="Picture 9" descr="ce5538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67" y="2458613"/>
            <a:ext cx="8500721" cy="355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95315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ce5538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150" y="176617"/>
            <a:ext cx="6647331" cy="655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53750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17975" y="274638"/>
            <a:ext cx="7467600" cy="1143000"/>
          </a:xfrm>
        </p:spPr>
        <p:txBody>
          <a:bodyPr>
            <a:normAutofit fontScale="90000"/>
          </a:bodyPr>
          <a:lstStyle/>
          <a:p>
            <a:pPr algn="ctr"/>
            <a:r>
              <a:rPr lang="es-ES" dirty="0" smtClean="0"/>
              <a:t>Síndrome de Ovario </a:t>
            </a:r>
            <a:r>
              <a:rPr lang="es-ES" dirty="0" err="1" smtClean="0"/>
              <a:t>Poliquístico</a:t>
            </a:r>
            <a:endParaRPr lang="es-ES" dirty="0"/>
          </a:p>
        </p:txBody>
      </p:sp>
      <p:sp>
        <p:nvSpPr>
          <p:cNvPr id="2" name="Marcador de contenido 1"/>
          <p:cNvSpPr>
            <a:spLocks noGrp="1"/>
          </p:cNvSpPr>
          <p:nvPr>
            <p:ph idx="1"/>
          </p:nvPr>
        </p:nvSpPr>
        <p:spPr>
          <a:xfrm>
            <a:off x="457200" y="1600201"/>
            <a:ext cx="7467600" cy="3132938"/>
          </a:xfrm>
        </p:spPr>
        <p:txBody>
          <a:bodyPr>
            <a:normAutofit/>
          </a:bodyPr>
          <a:lstStyle/>
          <a:p>
            <a:pPr algn="just"/>
            <a:r>
              <a:rPr lang="es-ES" sz="2400" dirty="0" smtClean="0"/>
              <a:t>Ocurre en 5 a 10% de las mujeres en edad reproductiva</a:t>
            </a:r>
          </a:p>
          <a:p>
            <a:pPr algn="just"/>
            <a:r>
              <a:rPr lang="es-ES" sz="2400" dirty="0" smtClean="0"/>
              <a:t>Asociado a anovulación crónica, infertilidad e </a:t>
            </a:r>
            <a:r>
              <a:rPr lang="es-ES" sz="2400" dirty="0" err="1" smtClean="0"/>
              <a:t>hiperandrogenemia</a:t>
            </a:r>
            <a:r>
              <a:rPr lang="es-ES" sz="2400" dirty="0" smtClean="0"/>
              <a:t> con las manifestaciones clínicas </a:t>
            </a:r>
            <a:r>
              <a:rPr lang="es-ES" sz="2400" dirty="0" err="1" smtClean="0"/>
              <a:t>oligomenorrea</a:t>
            </a:r>
            <a:r>
              <a:rPr lang="es-ES" sz="2400" dirty="0" smtClean="0"/>
              <a:t>, hirsutismo y acné </a:t>
            </a:r>
          </a:p>
          <a:p>
            <a:pPr algn="just"/>
            <a:r>
              <a:rPr lang="es-ES" sz="2400" dirty="0"/>
              <a:t>Responsable de al menos 80% de infertilidad por factor </a:t>
            </a:r>
            <a:r>
              <a:rPr lang="es-ES" sz="2400" dirty="0" err="1"/>
              <a:t>ovulatorio</a:t>
            </a:r>
            <a:endParaRPr lang="es-ES" sz="2400" dirty="0"/>
          </a:p>
          <a:p>
            <a:pPr algn="just"/>
            <a:endParaRPr lang="es-ES" sz="2400" dirty="0" smtClean="0"/>
          </a:p>
        </p:txBody>
      </p:sp>
      <p:sp>
        <p:nvSpPr>
          <p:cNvPr id="6" name="CuadroTexto 5"/>
          <p:cNvSpPr txBox="1"/>
          <p:nvPr/>
        </p:nvSpPr>
        <p:spPr>
          <a:xfrm>
            <a:off x="399476" y="5728821"/>
            <a:ext cx="8418018" cy="954107"/>
          </a:xfrm>
          <a:prstGeom prst="rect">
            <a:avLst/>
          </a:prstGeom>
          <a:noFill/>
        </p:spPr>
        <p:txBody>
          <a:bodyPr wrap="square" rtlCol="0">
            <a:spAutoFit/>
          </a:bodyPr>
          <a:lstStyle/>
          <a:p>
            <a:pPr algn="just"/>
            <a:r>
              <a:rPr lang="es-ES" sz="1400" dirty="0" err="1" smtClean="0"/>
              <a:t>Kovacs</a:t>
            </a:r>
            <a:r>
              <a:rPr lang="es-ES" sz="1400" dirty="0" smtClean="0"/>
              <a:t>, Peter. </a:t>
            </a:r>
            <a:r>
              <a:rPr lang="es-ES" sz="1400" dirty="0" err="1" smtClean="0"/>
              <a:t>Treating</a:t>
            </a:r>
            <a:r>
              <a:rPr lang="es-ES" sz="1400" dirty="0" smtClean="0"/>
              <a:t> </a:t>
            </a:r>
            <a:r>
              <a:rPr lang="es-ES" sz="1400" dirty="0" err="1" smtClean="0"/>
              <a:t>infertility</a:t>
            </a:r>
            <a:r>
              <a:rPr lang="es-ES" sz="1400" dirty="0" smtClean="0"/>
              <a:t> in </a:t>
            </a:r>
            <a:r>
              <a:rPr lang="es-ES" sz="1400" dirty="0" err="1" smtClean="0"/>
              <a:t>Policystic</a:t>
            </a:r>
            <a:r>
              <a:rPr lang="es-ES" sz="1400" dirty="0" smtClean="0"/>
              <a:t> </a:t>
            </a:r>
            <a:r>
              <a:rPr lang="es-ES" sz="1400" dirty="0" err="1" smtClean="0"/>
              <a:t>Ovary</a:t>
            </a:r>
            <a:r>
              <a:rPr lang="es-ES" sz="1400" dirty="0" smtClean="0"/>
              <a:t> </a:t>
            </a:r>
            <a:r>
              <a:rPr lang="es-ES" sz="1400" dirty="0" err="1" smtClean="0"/>
              <a:t>Syndrome</a:t>
            </a:r>
            <a:r>
              <a:rPr lang="es-ES" sz="1400" dirty="0" smtClean="0"/>
              <a:t>. </a:t>
            </a:r>
            <a:r>
              <a:rPr lang="es-ES" sz="1400" dirty="0" err="1" smtClean="0"/>
              <a:t>Hum</a:t>
            </a:r>
            <a:r>
              <a:rPr lang="es-ES" sz="1400" dirty="0" smtClean="0"/>
              <a:t> </a:t>
            </a:r>
            <a:r>
              <a:rPr lang="es-ES" sz="1400" dirty="0" err="1" smtClean="0"/>
              <a:t>Reprod</a:t>
            </a:r>
            <a:r>
              <a:rPr lang="es-ES" sz="1400" dirty="0" smtClean="0"/>
              <a:t> 2010 in </a:t>
            </a:r>
            <a:r>
              <a:rPr lang="es-ES" sz="1400" dirty="0" smtClean="0">
                <a:hlinkClick r:id="rId2"/>
              </a:rPr>
              <a:t>www.medscape.com</a:t>
            </a:r>
            <a:endParaRPr lang="es-ES" sz="1400" dirty="0" smtClean="0"/>
          </a:p>
          <a:p>
            <a:pPr algn="just"/>
            <a:r>
              <a:rPr lang="es-ES" sz="1400" dirty="0" err="1" smtClean="0"/>
              <a:t>The</a:t>
            </a:r>
            <a:r>
              <a:rPr lang="es-ES" sz="1400" dirty="0" smtClean="0"/>
              <a:t> </a:t>
            </a:r>
            <a:r>
              <a:rPr lang="es-ES" sz="1400" dirty="0" err="1" smtClean="0"/>
              <a:t>Thessaloniki</a:t>
            </a:r>
            <a:r>
              <a:rPr lang="es-ES" sz="1400" dirty="0" smtClean="0"/>
              <a:t> ESHRE/ASRM-</a:t>
            </a:r>
            <a:r>
              <a:rPr lang="es-ES" sz="1400" dirty="0" err="1" smtClean="0"/>
              <a:t>Sponsored</a:t>
            </a:r>
            <a:r>
              <a:rPr lang="es-ES" sz="1400" dirty="0" smtClean="0"/>
              <a:t> PCOS </a:t>
            </a:r>
            <a:r>
              <a:rPr lang="es-ES" sz="1400" dirty="0" err="1" smtClean="0"/>
              <a:t>Consensus</a:t>
            </a:r>
            <a:r>
              <a:rPr lang="es-ES" sz="1400" dirty="0" smtClean="0"/>
              <a:t> </a:t>
            </a:r>
            <a:r>
              <a:rPr lang="es-ES" sz="1400" dirty="0" err="1" smtClean="0"/>
              <a:t>Workshop</a:t>
            </a:r>
            <a:r>
              <a:rPr lang="es-ES" sz="1400" dirty="0" smtClean="0"/>
              <a:t> </a:t>
            </a:r>
            <a:r>
              <a:rPr lang="es-ES" sz="1400" dirty="0" err="1" smtClean="0"/>
              <a:t>Group</a:t>
            </a:r>
            <a:r>
              <a:rPr lang="es-ES" sz="1400" dirty="0" smtClean="0"/>
              <a:t>. </a:t>
            </a:r>
            <a:r>
              <a:rPr lang="es-ES" sz="1400" dirty="0" err="1" smtClean="0"/>
              <a:t>Consensus</a:t>
            </a:r>
            <a:r>
              <a:rPr lang="es-ES" sz="1400" dirty="0" smtClean="0"/>
              <a:t> </a:t>
            </a:r>
            <a:r>
              <a:rPr lang="es-ES" sz="1400" dirty="0" err="1" smtClean="0"/>
              <a:t>on</a:t>
            </a:r>
            <a:r>
              <a:rPr lang="es-ES" sz="1400" dirty="0" smtClean="0"/>
              <a:t> </a:t>
            </a:r>
            <a:r>
              <a:rPr lang="es-ES" sz="1400" dirty="0" err="1" smtClean="0"/>
              <a:t>infertility</a:t>
            </a:r>
            <a:r>
              <a:rPr lang="es-ES" sz="1400" dirty="0" smtClean="0"/>
              <a:t> </a:t>
            </a:r>
            <a:r>
              <a:rPr lang="es-ES" sz="1400" dirty="0" err="1" smtClean="0"/>
              <a:t>treatment</a:t>
            </a:r>
            <a:r>
              <a:rPr lang="es-ES" sz="1400" dirty="0" smtClean="0"/>
              <a:t> </a:t>
            </a:r>
            <a:r>
              <a:rPr lang="es-ES" sz="1400" dirty="0" err="1" smtClean="0"/>
              <a:t>related</a:t>
            </a:r>
            <a:r>
              <a:rPr lang="es-ES" sz="1400" dirty="0" smtClean="0"/>
              <a:t> </a:t>
            </a:r>
            <a:r>
              <a:rPr lang="es-ES" sz="1400" dirty="0" err="1" smtClean="0"/>
              <a:t>to</a:t>
            </a:r>
            <a:r>
              <a:rPr lang="es-ES" sz="1400" dirty="0" smtClean="0"/>
              <a:t> </a:t>
            </a:r>
            <a:r>
              <a:rPr lang="es-ES" sz="1400" dirty="0" err="1" smtClean="0"/>
              <a:t>polycystic</a:t>
            </a:r>
            <a:r>
              <a:rPr lang="es-ES" sz="1400" dirty="0" smtClean="0"/>
              <a:t> </a:t>
            </a:r>
            <a:r>
              <a:rPr lang="es-ES" sz="1400" dirty="0" err="1" smtClean="0"/>
              <a:t>ovary</a:t>
            </a:r>
            <a:r>
              <a:rPr lang="es-ES" sz="1400" dirty="0" smtClean="0"/>
              <a:t> </a:t>
            </a:r>
            <a:r>
              <a:rPr lang="es-ES" sz="1400" dirty="0" err="1" smtClean="0"/>
              <a:t>syndrome</a:t>
            </a:r>
            <a:r>
              <a:rPr lang="es-ES" sz="1400" dirty="0" smtClean="0"/>
              <a:t>. Human </a:t>
            </a:r>
            <a:r>
              <a:rPr lang="es-ES" sz="1400" dirty="0" err="1" smtClean="0"/>
              <a:t>Reprod</a:t>
            </a:r>
            <a:r>
              <a:rPr lang="es-ES" sz="1400" dirty="0" smtClean="0"/>
              <a:t>. 2008;23(3):462 477</a:t>
            </a:r>
          </a:p>
        </p:txBody>
      </p:sp>
    </p:spTree>
    <p:extLst>
      <p:ext uri="{BB962C8B-B14F-4D97-AF65-F5344CB8AC3E}">
        <p14:creationId xmlns:p14="http://schemas.microsoft.com/office/powerpoint/2010/main" val="52107569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smtClean="0"/>
              <a:t>Insulina en ayunas y postprandial</a:t>
            </a:r>
          </a:p>
          <a:p>
            <a:r>
              <a:rPr lang="es-ES" dirty="0" smtClean="0"/>
              <a:t>Glicemia en ayunas y postprandial</a:t>
            </a:r>
          </a:p>
          <a:p>
            <a:r>
              <a:rPr lang="es-ES" dirty="0" smtClean="0"/>
              <a:t>HOMA</a:t>
            </a:r>
          </a:p>
          <a:p>
            <a:pPr lvl="1"/>
            <a:r>
              <a:rPr lang="es-ES" sz="2000" dirty="0" smtClean="0"/>
              <a:t>Glicemia basal (mg/dl) x insulina basal (</a:t>
            </a:r>
            <a:r>
              <a:rPr lang="es-ES" sz="2000" dirty="0" err="1" smtClean="0"/>
              <a:t>mcUI</a:t>
            </a:r>
            <a:r>
              <a:rPr lang="es-ES" sz="2000" dirty="0" smtClean="0"/>
              <a:t>/ml) / 405</a:t>
            </a:r>
          </a:p>
          <a:p>
            <a:pPr lvl="1"/>
            <a:r>
              <a:rPr lang="es-ES" sz="2000" dirty="0" smtClean="0"/>
              <a:t>&gt;2,5  RI</a:t>
            </a:r>
          </a:p>
          <a:p>
            <a:r>
              <a:rPr lang="es-ES" sz="2400" dirty="0" smtClean="0"/>
              <a:t>DHEA-S</a:t>
            </a:r>
          </a:p>
          <a:p>
            <a:pPr marL="448056" lvl="1" indent="0">
              <a:buNone/>
            </a:pPr>
            <a:endParaRPr lang="es-ES" sz="2000" dirty="0"/>
          </a:p>
        </p:txBody>
      </p:sp>
      <p:sp>
        <p:nvSpPr>
          <p:cNvPr id="4" name="Título 3"/>
          <p:cNvSpPr>
            <a:spLocks noGrp="1"/>
          </p:cNvSpPr>
          <p:nvPr>
            <p:ph type="title"/>
          </p:nvPr>
        </p:nvSpPr>
        <p:spPr>
          <a:xfrm>
            <a:off x="817975" y="274638"/>
            <a:ext cx="7467600" cy="1143000"/>
          </a:xfrm>
        </p:spPr>
        <p:txBody>
          <a:bodyPr>
            <a:normAutofit fontScale="90000"/>
          </a:bodyPr>
          <a:lstStyle/>
          <a:p>
            <a:pPr algn="ctr"/>
            <a:r>
              <a:rPr lang="es-ES" dirty="0" smtClean="0"/>
              <a:t>Síndrome de Ovario </a:t>
            </a:r>
            <a:r>
              <a:rPr lang="es-ES" dirty="0" err="1" smtClean="0"/>
              <a:t>Poliquístico</a:t>
            </a:r>
            <a:endParaRPr lang="es-ES" dirty="0"/>
          </a:p>
        </p:txBody>
      </p:sp>
    </p:spTree>
    <p:extLst>
      <p:ext uri="{BB962C8B-B14F-4D97-AF65-F5344CB8AC3E}">
        <p14:creationId xmlns:p14="http://schemas.microsoft.com/office/powerpoint/2010/main" val="228013244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5578" y="2480430"/>
            <a:ext cx="7451136" cy="3176243"/>
          </a:xfrm>
        </p:spPr>
        <p:txBody>
          <a:bodyPr>
            <a:normAutofit/>
          </a:bodyPr>
          <a:lstStyle/>
          <a:p>
            <a:pPr marL="36576" indent="0" algn="just">
              <a:buNone/>
            </a:pPr>
            <a:r>
              <a:rPr lang="es-ES" dirty="0" smtClean="0"/>
              <a:t>“Tener un hijo es una meta muy importante para la gran mayoría de la gente y se considera una de nuestras funciones mas naturales y fundamentales”</a:t>
            </a:r>
            <a:endParaRPr lang="es-ES" dirty="0"/>
          </a:p>
        </p:txBody>
      </p:sp>
    </p:spTree>
    <p:extLst>
      <p:ext uri="{BB962C8B-B14F-4D97-AF65-F5344CB8AC3E}">
        <p14:creationId xmlns:p14="http://schemas.microsoft.com/office/powerpoint/2010/main" val="2605998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204774444_42cee10e14_bcer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10" y="245313"/>
            <a:ext cx="8465778" cy="6349334"/>
          </a:xfrm>
          <a:prstGeom prst="rect">
            <a:avLst/>
          </a:prstGeom>
          <a:noFill/>
          <a:ln w="101600" cap="flat" cmpd="tri">
            <a:solidFill>
              <a:schemeClr val="accent2">
                <a:lumMod val="40000"/>
                <a:lumOff val="60000"/>
              </a:schemeClr>
            </a:solidFill>
            <a:miter lim="800000"/>
          </a:ln>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6061119" y="1284293"/>
            <a:ext cx="2684212" cy="707886"/>
          </a:xfrm>
          <a:prstGeom prst="rect">
            <a:avLst/>
          </a:prstGeom>
          <a:noFill/>
        </p:spPr>
        <p:txBody>
          <a:bodyPr wrap="square" rtlCol="0">
            <a:spAutoFit/>
          </a:bodyPr>
          <a:lstStyle/>
          <a:p>
            <a:r>
              <a:rPr lang="es-ES" sz="4000" dirty="0" smtClean="0"/>
              <a:t>Gracias…</a:t>
            </a:r>
            <a:endParaRPr lang="es-ES" sz="4000" dirty="0"/>
          </a:p>
        </p:txBody>
      </p:sp>
    </p:spTree>
    <p:extLst>
      <p:ext uri="{BB962C8B-B14F-4D97-AF65-F5344CB8AC3E}">
        <p14:creationId xmlns:p14="http://schemas.microsoft.com/office/powerpoint/2010/main" val="19467941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Ciclo Menstrual </a:t>
            </a:r>
            <a:endParaRPr lang="es-ES" dirty="0"/>
          </a:p>
        </p:txBody>
      </p:sp>
      <p:sp>
        <p:nvSpPr>
          <p:cNvPr id="3" name="Marcador de contenido 2"/>
          <p:cNvSpPr>
            <a:spLocks noGrp="1"/>
          </p:cNvSpPr>
          <p:nvPr>
            <p:ph idx="1"/>
          </p:nvPr>
        </p:nvSpPr>
        <p:spPr>
          <a:xfrm>
            <a:off x="774682" y="1831080"/>
            <a:ext cx="7467600" cy="4525963"/>
          </a:xfrm>
        </p:spPr>
        <p:txBody>
          <a:bodyPr/>
          <a:lstStyle/>
          <a:p>
            <a:pPr algn="just"/>
            <a:r>
              <a:rPr lang="es-ES" dirty="0" smtClean="0"/>
              <a:t>Integridad anatómica y funcional de las estructuras cerebrales</a:t>
            </a:r>
          </a:p>
          <a:p>
            <a:pPr algn="just"/>
            <a:r>
              <a:rPr lang="es-ES" dirty="0" smtClean="0"/>
              <a:t>Ambiente endocrino metabólico adecuado</a:t>
            </a:r>
          </a:p>
          <a:p>
            <a:pPr algn="just"/>
            <a:r>
              <a:rPr lang="es-ES" dirty="0" smtClean="0"/>
              <a:t>Aparato genital bien desarrollado</a:t>
            </a:r>
            <a:endParaRPr lang="es-ES" dirty="0"/>
          </a:p>
        </p:txBody>
      </p:sp>
    </p:spTree>
    <p:extLst>
      <p:ext uri="{BB962C8B-B14F-4D97-AF65-F5344CB8AC3E}">
        <p14:creationId xmlns:p14="http://schemas.microsoft.com/office/powerpoint/2010/main" val="184893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smtClean="0"/>
              <a:t/>
            </a:r>
            <a:br>
              <a:rPr lang="es-ES" dirty="0" smtClean="0"/>
            </a:br>
            <a:r>
              <a:rPr lang="es-ES" dirty="0"/>
              <a:t/>
            </a:r>
            <a:br>
              <a:rPr lang="es-ES" dirty="0"/>
            </a:br>
            <a:r>
              <a:rPr lang="es-ES" dirty="0" err="1" smtClean="0"/>
              <a:t>GnRH</a:t>
            </a:r>
            <a:r>
              <a:rPr lang="es-ES" dirty="0" smtClean="0"/>
              <a:t/>
            </a:r>
            <a:br>
              <a:rPr lang="es-ES" dirty="0" smtClean="0"/>
            </a:br>
            <a:r>
              <a:rPr lang="es-ES" dirty="0"/>
              <a:t/>
            </a:r>
            <a:br>
              <a:rPr lang="es-ES" dirty="0"/>
            </a:br>
            <a:r>
              <a:rPr lang="es-ES" dirty="0" smtClean="0"/>
              <a:t/>
            </a:r>
            <a:br>
              <a:rPr lang="es-ES" dirty="0" smtClean="0"/>
            </a:br>
            <a:endParaRPr lang="es-ES" dirty="0"/>
          </a:p>
        </p:txBody>
      </p:sp>
      <p:pic>
        <p:nvPicPr>
          <p:cNvPr id="8" name="Marcador de contenido 7" descr="gnrh imagen.jpg"/>
          <p:cNvPicPr>
            <a:picLocks noGrp="1" noChangeAspect="1"/>
          </p:cNvPicPr>
          <p:nvPr>
            <p:ph idx="1"/>
          </p:nvPr>
        </p:nvPicPr>
        <p:blipFill>
          <a:blip r:embed="rId2">
            <a:extLst>
              <a:ext uri="{28A0092B-C50C-407E-A947-70E740481C1C}">
                <a14:useLocalDpi xmlns:a14="http://schemas.microsoft.com/office/drawing/2010/main" val="0"/>
              </a:ext>
            </a:extLst>
          </a:blip>
          <a:srcRect l="-21511" r="-21511"/>
          <a:stretch>
            <a:fillRect/>
          </a:stretch>
        </p:blipFill>
        <p:spPr>
          <a:xfrm>
            <a:off x="1978260" y="1216729"/>
            <a:ext cx="4963747" cy="2729869"/>
          </a:xfrm>
        </p:spPr>
      </p:pic>
      <p:sp>
        <p:nvSpPr>
          <p:cNvPr id="9" name="CuadroTexto 8"/>
          <p:cNvSpPr txBox="1"/>
          <p:nvPr/>
        </p:nvSpPr>
        <p:spPr>
          <a:xfrm>
            <a:off x="1880333" y="4288814"/>
            <a:ext cx="6152355" cy="1200328"/>
          </a:xfrm>
          <a:prstGeom prst="rect">
            <a:avLst/>
          </a:prstGeom>
          <a:noFill/>
        </p:spPr>
        <p:txBody>
          <a:bodyPr wrap="square" rtlCol="0">
            <a:spAutoFit/>
          </a:bodyPr>
          <a:lstStyle/>
          <a:p>
            <a:pPr marL="285750" indent="-285750">
              <a:buFont typeface="Arial"/>
              <a:buChar char="•"/>
            </a:pPr>
            <a:r>
              <a:rPr lang="es-ES" sz="2400" dirty="0" smtClean="0"/>
              <a:t>Decapeptido lineal</a:t>
            </a:r>
          </a:p>
          <a:p>
            <a:pPr marL="285750" indent="-285750">
              <a:buFont typeface="Arial"/>
              <a:buChar char="•"/>
            </a:pPr>
            <a:r>
              <a:rPr lang="es-ES" sz="2400" dirty="0" err="1" smtClean="0"/>
              <a:t>preproGnRH</a:t>
            </a:r>
            <a:r>
              <a:rPr lang="es-ES" sz="2400" dirty="0" smtClean="0"/>
              <a:t>           92 aminoácidos</a:t>
            </a:r>
          </a:p>
          <a:p>
            <a:pPr marL="285750" indent="-285750">
              <a:buFont typeface="Arial"/>
              <a:buChar char="•"/>
            </a:pPr>
            <a:r>
              <a:rPr lang="es-ES" sz="2400" dirty="0" smtClean="0"/>
              <a:t>Vida media 2 – 4 minutos</a:t>
            </a:r>
            <a:endParaRPr lang="es-ES" sz="2400" dirty="0"/>
          </a:p>
        </p:txBody>
      </p:sp>
      <p:sp>
        <p:nvSpPr>
          <p:cNvPr id="10" name="Flecha a la derecha con bandas 9"/>
          <p:cNvSpPr/>
          <p:nvPr/>
        </p:nvSpPr>
        <p:spPr>
          <a:xfrm>
            <a:off x="4112405" y="4816684"/>
            <a:ext cx="626782" cy="19794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4474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err="1" smtClean="0"/>
              <a:t>GnRH</a:t>
            </a:r>
            <a:endParaRPr lang="es-ES" dirty="0"/>
          </a:p>
        </p:txBody>
      </p:sp>
      <p:sp>
        <p:nvSpPr>
          <p:cNvPr id="3" name="Marcador de contenido 2"/>
          <p:cNvSpPr>
            <a:spLocks noGrp="1"/>
          </p:cNvSpPr>
          <p:nvPr>
            <p:ph idx="1"/>
          </p:nvPr>
        </p:nvSpPr>
        <p:spPr/>
        <p:txBody>
          <a:bodyPr>
            <a:normAutofit/>
          </a:bodyPr>
          <a:lstStyle/>
          <a:p>
            <a:pPr algn="just"/>
            <a:r>
              <a:rPr lang="es-ES" dirty="0" smtClean="0"/>
              <a:t>Acción beneficiosa en la implantación embrionaria</a:t>
            </a:r>
          </a:p>
          <a:p>
            <a:pPr lvl="1" algn="just"/>
            <a:r>
              <a:rPr lang="es-ES_tradnl" sz="2400" dirty="0" smtClean="0"/>
              <a:t>Efecto directo sobre la calidad </a:t>
            </a:r>
            <a:r>
              <a:rPr lang="es-ES_tradnl" sz="2400" dirty="0" err="1" smtClean="0"/>
              <a:t>ovocitaria</a:t>
            </a:r>
            <a:r>
              <a:rPr lang="es-ES_tradnl" sz="2400" dirty="0" smtClean="0"/>
              <a:t> que favorece la viabilidad embrionaria.</a:t>
            </a:r>
            <a:endParaRPr lang="es-ES_tradnl" sz="1600" dirty="0" smtClean="0"/>
          </a:p>
          <a:p>
            <a:pPr lvl="1" algn="just"/>
            <a:r>
              <a:rPr lang="es-ES_tradnl" sz="2400" dirty="0" smtClean="0"/>
              <a:t>Regulación en la apoptosis celular del embrión</a:t>
            </a:r>
            <a:endParaRPr lang="es-ES_tradnl" sz="1600" dirty="0" smtClean="0"/>
          </a:p>
          <a:p>
            <a:pPr lvl="1" algn="just"/>
            <a:r>
              <a:rPr lang="es-ES_tradnl" sz="2400" dirty="0" smtClean="0"/>
              <a:t>Favorecedora de la producción de progesterona</a:t>
            </a:r>
          </a:p>
          <a:p>
            <a:pPr marL="448056" lvl="1" indent="0" algn="just">
              <a:buNone/>
            </a:pPr>
            <a:r>
              <a:rPr lang="es-ES_tradnl" sz="2400" dirty="0" smtClean="0">
                <a:effectLst/>
              </a:rPr>
              <a:t> </a:t>
            </a:r>
          </a:p>
          <a:p>
            <a:pPr algn="just"/>
            <a:r>
              <a:rPr lang="es-ES_tradnl" dirty="0" smtClean="0"/>
              <a:t>Niveles de </a:t>
            </a:r>
            <a:r>
              <a:rPr lang="es-ES_tradnl" dirty="0" err="1" smtClean="0"/>
              <a:t>GnRH</a:t>
            </a:r>
            <a:r>
              <a:rPr lang="es-ES_tradnl" dirty="0" smtClean="0"/>
              <a:t> en embarazo son paralelos a los de HCG</a:t>
            </a:r>
            <a:endParaRPr lang="es-ES" dirty="0"/>
          </a:p>
        </p:txBody>
      </p:sp>
    </p:spTree>
    <p:extLst>
      <p:ext uri="{BB962C8B-B14F-4D97-AF65-F5344CB8AC3E}">
        <p14:creationId xmlns:p14="http://schemas.microsoft.com/office/powerpoint/2010/main" val="33806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4682" y="274638"/>
            <a:ext cx="7467600" cy="1143000"/>
          </a:xfrm>
        </p:spPr>
        <p:txBody>
          <a:bodyPr/>
          <a:lstStyle/>
          <a:p>
            <a:pPr algn="ctr"/>
            <a:r>
              <a:rPr lang="es-ES" dirty="0" smtClean="0"/>
              <a:t>Gonadotropinas: FSH y LH</a:t>
            </a:r>
            <a:endParaRPr lang="es-ES" dirty="0"/>
          </a:p>
        </p:txBody>
      </p:sp>
      <p:sp>
        <p:nvSpPr>
          <p:cNvPr id="3" name="Marcador de contenido 2"/>
          <p:cNvSpPr>
            <a:spLocks noGrp="1"/>
          </p:cNvSpPr>
          <p:nvPr>
            <p:ph idx="1"/>
          </p:nvPr>
        </p:nvSpPr>
        <p:spPr>
          <a:xfrm>
            <a:off x="457200" y="1600201"/>
            <a:ext cx="8229600" cy="4099768"/>
          </a:xfrm>
        </p:spPr>
        <p:txBody>
          <a:bodyPr>
            <a:noAutofit/>
          </a:bodyPr>
          <a:lstStyle/>
          <a:p>
            <a:pPr algn="just"/>
            <a:r>
              <a:rPr lang="es-ES_tradnl" sz="2400" dirty="0" smtClean="0"/>
              <a:t>Comienzan </a:t>
            </a:r>
            <a:r>
              <a:rPr lang="es-ES_tradnl" sz="2400" dirty="0"/>
              <a:t>a sintetizarse en la semana 10 a 11 de la </a:t>
            </a:r>
            <a:r>
              <a:rPr lang="es-ES_tradnl" sz="2400" dirty="0" smtClean="0"/>
              <a:t>embriogénesis, su máxima </a:t>
            </a:r>
            <a:r>
              <a:rPr lang="es-ES_tradnl" sz="2400" dirty="0"/>
              <a:t>concentración se alcanza en la semana </a:t>
            </a:r>
            <a:r>
              <a:rPr lang="es-ES_tradnl" sz="2400" dirty="0" smtClean="0"/>
              <a:t>20</a:t>
            </a:r>
            <a:r>
              <a:rPr lang="es-ES_tradnl" sz="2400" dirty="0"/>
              <a:t>.</a:t>
            </a:r>
          </a:p>
          <a:p>
            <a:pPr algn="just"/>
            <a:r>
              <a:rPr lang="es-ES_tradnl" sz="2400" dirty="0" smtClean="0">
                <a:effectLst/>
              </a:rPr>
              <a:t>Actúan a través de receptores específicos </a:t>
            </a:r>
            <a:r>
              <a:rPr lang="es-ES_tradnl" sz="2400" dirty="0" smtClean="0"/>
              <a:t>para e</a:t>
            </a:r>
            <a:r>
              <a:rPr lang="es-ES_tradnl" sz="2400" dirty="0" smtClean="0">
                <a:effectLst/>
              </a:rPr>
              <a:t>stimular el proceso de desarrollo y maduración</a:t>
            </a:r>
            <a:r>
              <a:rPr lang="es-ES_tradnl" sz="2400" dirty="0" smtClean="0"/>
              <a:t> folicular y la inducción de la ovulación.</a:t>
            </a:r>
          </a:p>
          <a:p>
            <a:pPr algn="just"/>
            <a:r>
              <a:rPr lang="es-ES_tradnl" sz="2400" dirty="0" smtClean="0"/>
              <a:t>Compuestas por dos subunidades </a:t>
            </a:r>
            <a:r>
              <a:rPr lang="es-ES_tradnl" sz="2400" dirty="0" err="1" smtClean="0"/>
              <a:t>polipeptídicas</a:t>
            </a:r>
            <a:r>
              <a:rPr lang="es-ES_tradnl" sz="2400" dirty="0" smtClean="0"/>
              <a:t> </a:t>
            </a:r>
            <a:r>
              <a:rPr lang="es-ES_tradnl" sz="2400" dirty="0" err="1" smtClean="0"/>
              <a:t>glicosiladas</a:t>
            </a:r>
            <a:endParaRPr lang="es-ES_tradnl" sz="2400" dirty="0" smtClean="0"/>
          </a:p>
          <a:p>
            <a:pPr lvl="1" algn="just"/>
            <a:r>
              <a:rPr lang="es-ES_tradnl" sz="2000" dirty="0" smtClean="0"/>
              <a:t>Subunidad alfa común para ambas</a:t>
            </a:r>
          </a:p>
          <a:p>
            <a:pPr lvl="1" algn="just"/>
            <a:r>
              <a:rPr lang="es-ES_tradnl" sz="2000" dirty="0" smtClean="0"/>
              <a:t>Subunidad </a:t>
            </a:r>
            <a:r>
              <a:rPr lang="es-ES_tradnl" sz="2000" dirty="0" err="1" smtClean="0"/>
              <a:t>ß</a:t>
            </a:r>
            <a:r>
              <a:rPr lang="es-ES_tradnl" sz="2000" dirty="0" smtClean="0"/>
              <a:t> distinta para cada una, lo que le confiere especificidad</a:t>
            </a:r>
            <a:endParaRPr lang="es-ES" sz="2000" dirty="0"/>
          </a:p>
        </p:txBody>
      </p:sp>
      <p:sp>
        <p:nvSpPr>
          <p:cNvPr id="4" name="CuadroTexto 3"/>
          <p:cNvSpPr txBox="1"/>
          <p:nvPr/>
        </p:nvSpPr>
        <p:spPr>
          <a:xfrm>
            <a:off x="216470" y="6128321"/>
            <a:ext cx="8855375" cy="523220"/>
          </a:xfrm>
          <a:prstGeom prst="rect">
            <a:avLst/>
          </a:prstGeom>
          <a:noFill/>
        </p:spPr>
        <p:txBody>
          <a:bodyPr wrap="square" rtlCol="0">
            <a:spAutoFit/>
          </a:bodyPr>
          <a:lstStyle/>
          <a:p>
            <a:r>
              <a:rPr lang="es-ES" sz="1400" dirty="0" err="1" smtClean="0"/>
              <a:t>Speroff</a:t>
            </a:r>
            <a:r>
              <a:rPr lang="es-ES" sz="1400" dirty="0" smtClean="0"/>
              <a:t> L, </a:t>
            </a:r>
            <a:r>
              <a:rPr lang="es-ES" sz="1400" dirty="0" err="1" smtClean="0"/>
              <a:t>Glass</a:t>
            </a:r>
            <a:r>
              <a:rPr lang="es-ES" sz="1400" dirty="0" smtClean="0"/>
              <a:t> RH and </a:t>
            </a:r>
            <a:r>
              <a:rPr lang="es-ES" sz="1400" dirty="0" err="1" smtClean="0"/>
              <a:t>Kase</a:t>
            </a:r>
            <a:r>
              <a:rPr lang="es-ES" sz="1400" dirty="0" smtClean="0"/>
              <a:t> NG. </a:t>
            </a:r>
            <a:r>
              <a:rPr lang="es-ES" sz="1400" dirty="0" err="1" smtClean="0"/>
              <a:t>Neuroendocrinology</a:t>
            </a:r>
            <a:r>
              <a:rPr lang="es-ES" sz="1400" dirty="0" smtClean="0"/>
              <a:t>. En </a:t>
            </a:r>
            <a:r>
              <a:rPr lang="es-ES" sz="1400" dirty="0" err="1" smtClean="0"/>
              <a:t>Speroff</a:t>
            </a:r>
            <a:r>
              <a:rPr lang="es-ES" sz="1400" dirty="0" smtClean="0"/>
              <a:t> L, </a:t>
            </a:r>
            <a:r>
              <a:rPr lang="es-ES" sz="1400" dirty="0" err="1" smtClean="0"/>
              <a:t>Glass</a:t>
            </a:r>
            <a:r>
              <a:rPr lang="es-ES" sz="1400" dirty="0" smtClean="0"/>
              <a:t> RH and </a:t>
            </a:r>
            <a:r>
              <a:rPr lang="es-ES" sz="1400" dirty="0" err="1" smtClean="0"/>
              <a:t>Kase</a:t>
            </a:r>
            <a:r>
              <a:rPr lang="es-ES" sz="1400" dirty="0" smtClean="0"/>
              <a:t> NG. </a:t>
            </a:r>
            <a:r>
              <a:rPr lang="es-ES" sz="1400" dirty="0" err="1" smtClean="0"/>
              <a:t>Eds</a:t>
            </a:r>
            <a:r>
              <a:rPr lang="es-ES" sz="1400" dirty="0" smtClean="0"/>
              <a:t>: </a:t>
            </a:r>
            <a:r>
              <a:rPr lang="es-ES" sz="1400" dirty="0" err="1" smtClean="0"/>
              <a:t>Clinical</a:t>
            </a:r>
            <a:r>
              <a:rPr lang="es-ES" sz="1400" dirty="0" smtClean="0"/>
              <a:t> </a:t>
            </a:r>
            <a:r>
              <a:rPr lang="es-ES" sz="1400" dirty="0" err="1" smtClean="0"/>
              <a:t>Gynecologic</a:t>
            </a:r>
            <a:r>
              <a:rPr lang="es-ES" sz="1400" dirty="0" smtClean="0"/>
              <a:t>. </a:t>
            </a:r>
            <a:r>
              <a:rPr lang="es-ES" sz="1400" dirty="0" err="1" smtClean="0"/>
              <a:t>Endocrinology</a:t>
            </a:r>
            <a:r>
              <a:rPr lang="es-ES" sz="1400" dirty="0" smtClean="0"/>
              <a:t> and </a:t>
            </a:r>
            <a:r>
              <a:rPr lang="es-ES" sz="1400" dirty="0" err="1" smtClean="0"/>
              <a:t>infertility</a:t>
            </a:r>
            <a:r>
              <a:rPr lang="es-ES" sz="1400" dirty="0" smtClean="0"/>
              <a:t>. 4th ed. Baltimore. Williams and </a:t>
            </a:r>
            <a:r>
              <a:rPr lang="es-ES" sz="1400" dirty="0" err="1" smtClean="0"/>
              <a:t>Wilkin</a:t>
            </a:r>
            <a:r>
              <a:rPr lang="es-ES" sz="1400" dirty="0" smtClean="0"/>
              <a:t>. 1989:51-89</a:t>
            </a:r>
            <a:endParaRPr lang="es-ES" sz="1400" dirty="0"/>
          </a:p>
        </p:txBody>
      </p:sp>
    </p:spTree>
    <p:extLst>
      <p:ext uri="{BB962C8B-B14F-4D97-AF65-F5344CB8AC3E}">
        <p14:creationId xmlns:p14="http://schemas.microsoft.com/office/powerpoint/2010/main" val="375384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3544" y="274638"/>
            <a:ext cx="7467600" cy="1143000"/>
          </a:xfrm>
        </p:spPr>
        <p:txBody>
          <a:bodyPr/>
          <a:lstStyle/>
          <a:p>
            <a:pPr algn="ctr"/>
            <a:r>
              <a:rPr lang="es-ES" dirty="0" smtClean="0"/>
              <a:t>Reserva Ovárica</a:t>
            </a:r>
            <a:endParaRPr lang="es-ES" dirty="0"/>
          </a:p>
        </p:txBody>
      </p:sp>
      <p:sp>
        <p:nvSpPr>
          <p:cNvPr id="3" name="Marcador de contenido 2"/>
          <p:cNvSpPr>
            <a:spLocks noGrp="1"/>
          </p:cNvSpPr>
          <p:nvPr>
            <p:ph idx="1"/>
          </p:nvPr>
        </p:nvSpPr>
        <p:spPr>
          <a:xfrm>
            <a:off x="457200" y="1600200"/>
            <a:ext cx="8229600" cy="3652429"/>
          </a:xfrm>
        </p:spPr>
        <p:txBody>
          <a:bodyPr>
            <a:normAutofit fontScale="92500" lnSpcReduction="10000"/>
          </a:bodyPr>
          <a:lstStyle/>
          <a:p>
            <a:pPr algn="just"/>
            <a:r>
              <a:rPr lang="es-ES" sz="2800" dirty="0" smtClean="0"/>
              <a:t>“Potencial reproductivo de la mujer en términos de números de folículos ováricos y calidad </a:t>
            </a:r>
            <a:r>
              <a:rPr lang="es-ES" sz="2800" dirty="0" err="1" smtClean="0"/>
              <a:t>ovocitaria</a:t>
            </a:r>
            <a:r>
              <a:rPr lang="es-ES" sz="2800" dirty="0" smtClean="0"/>
              <a:t>”</a:t>
            </a:r>
          </a:p>
          <a:p>
            <a:pPr algn="just"/>
            <a:endParaRPr lang="es-ES" sz="2800" dirty="0" smtClean="0"/>
          </a:p>
          <a:p>
            <a:pPr algn="just"/>
            <a:r>
              <a:rPr lang="es-ES" sz="2800" dirty="0" smtClean="0"/>
              <a:t>Con la introducción de las TRA se ha definido la RO como “el grado de respuesta ovárica alcanzada como consecuencia del tratamiento con gonadotropinas, que esta en función del pool residual de folículos primordiales existentes en los ovarios”</a:t>
            </a:r>
            <a:endParaRPr lang="es-ES" sz="2800" dirty="0"/>
          </a:p>
        </p:txBody>
      </p:sp>
      <p:sp>
        <p:nvSpPr>
          <p:cNvPr id="4" name="CuadroTexto 3"/>
          <p:cNvSpPr txBox="1"/>
          <p:nvPr/>
        </p:nvSpPr>
        <p:spPr>
          <a:xfrm>
            <a:off x="399475" y="6075156"/>
            <a:ext cx="8504605" cy="584776"/>
          </a:xfrm>
          <a:prstGeom prst="rect">
            <a:avLst/>
          </a:prstGeom>
          <a:noFill/>
        </p:spPr>
        <p:txBody>
          <a:bodyPr wrap="square" rtlCol="0">
            <a:spAutoFit/>
          </a:bodyPr>
          <a:lstStyle/>
          <a:p>
            <a:r>
              <a:rPr lang="es-ES" sz="1600" dirty="0" err="1" smtClean="0"/>
              <a:t>Peñarrubia</a:t>
            </a:r>
            <a:r>
              <a:rPr lang="es-ES" sz="1600" dirty="0" smtClean="0"/>
              <a:t> J, y cols. Concepto de reserva ovárica. Valoración endocrinológica y ecográfica. En: Callejo, </a:t>
            </a:r>
            <a:r>
              <a:rPr lang="es-ES" sz="1600" dirty="0" err="1" smtClean="0"/>
              <a:t>Coroleu</a:t>
            </a:r>
            <a:r>
              <a:rPr lang="es-ES" sz="1600" dirty="0" smtClean="0"/>
              <a:t>. Fallo Ovárico Prematuro. Madrid 2008. Edit. Medica Panamericana. 77.</a:t>
            </a:r>
            <a:endParaRPr lang="es-ES" sz="1600" dirty="0"/>
          </a:p>
        </p:txBody>
      </p:sp>
    </p:spTree>
    <p:extLst>
      <p:ext uri="{BB962C8B-B14F-4D97-AF65-F5344CB8AC3E}">
        <p14:creationId xmlns:p14="http://schemas.microsoft.com/office/powerpoint/2010/main" val="1121888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Técnico.thmx</Template>
  <TotalTime>2159</TotalTime>
  <Words>3233</Words>
  <Application>Microsoft Macintosh PowerPoint</Application>
  <PresentationFormat>Presentación en pantalla (4:3)</PresentationFormat>
  <Paragraphs>280</Paragraphs>
  <Slides>45</Slides>
  <Notes>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Técnico</vt:lpstr>
      <vt:lpstr>Existe un perfil hormonal ideal en el estudio de la pareja infértil?</vt:lpstr>
      <vt:lpstr>Infertilidad.</vt:lpstr>
      <vt:lpstr>Infertilidad.</vt:lpstr>
      <vt:lpstr>Función Reproductora.</vt:lpstr>
      <vt:lpstr>Ciclo Menstrual </vt:lpstr>
      <vt:lpstr>  GnRH   </vt:lpstr>
      <vt:lpstr>GnRH</vt:lpstr>
      <vt:lpstr>Gonadotropinas: FSH y LH</vt:lpstr>
      <vt:lpstr>Reserva Ovárica</vt:lpstr>
      <vt:lpstr>Reserva Ovárica</vt:lpstr>
      <vt:lpstr>Presentación de PowerPoint</vt:lpstr>
      <vt:lpstr>Presentación de PowerPoint</vt:lpstr>
      <vt:lpstr>Presentación de PowerPoint</vt:lpstr>
      <vt:lpstr>FSH</vt:lpstr>
      <vt:lpstr>FSH</vt:lpstr>
      <vt:lpstr>FSH</vt:lpstr>
      <vt:lpstr>FSH</vt:lpstr>
      <vt:lpstr>FSH</vt:lpstr>
      <vt:lpstr>LH</vt:lpstr>
      <vt:lpstr>LH</vt:lpstr>
      <vt:lpstr>LH</vt:lpstr>
      <vt:lpstr>Presentación de PowerPoint</vt:lpstr>
      <vt:lpstr>Estradiol</vt:lpstr>
      <vt:lpstr>Presentación de PowerPoint</vt:lpstr>
      <vt:lpstr>Inhibina B</vt:lpstr>
      <vt:lpstr>Estudios que determinan utilidad de los valores de Inhibina B en infertilidad.</vt:lpstr>
      <vt:lpstr>Presentación de PowerPoint</vt:lpstr>
      <vt:lpstr>Hormona Antimulleriana.</vt:lpstr>
      <vt:lpstr>Hormona Antimulleriana</vt:lpstr>
      <vt:lpstr>Hormona Antimulleriana</vt:lpstr>
      <vt:lpstr>Presentación de PowerPoint</vt:lpstr>
      <vt:lpstr>Hormona Antimulleriana</vt:lpstr>
      <vt:lpstr>Hormona Antimulleriana</vt:lpstr>
      <vt:lpstr>Prolactina</vt:lpstr>
      <vt:lpstr>Prolactina</vt:lpstr>
      <vt:lpstr>Progesterona</vt:lpstr>
      <vt:lpstr> Hormonas tiroideas</vt:lpstr>
      <vt:lpstr> Hormonas tiroideas</vt:lpstr>
      <vt:lpstr> Hormonas tiroideas</vt:lpstr>
      <vt:lpstr>Resumen de estudios sobre el riesgo de infertilidad asociado con Enfermedad Tiroidea Autoinmune </vt:lpstr>
      <vt:lpstr>Presentación de PowerPoint</vt:lpstr>
      <vt:lpstr>Síndrome de Ovario Poliquístico</vt:lpstr>
      <vt:lpstr>Síndrome de Ovario Poliquístico</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Existe un perfil hormonal ideal en el estudio de la pareja infértil?</dc:title>
  <dc:creator>Luis Perez</dc:creator>
  <cp:lastModifiedBy>Luis Perez</cp:lastModifiedBy>
  <cp:revision>213</cp:revision>
  <dcterms:created xsi:type="dcterms:W3CDTF">2011-05-30T21:05:48Z</dcterms:created>
  <dcterms:modified xsi:type="dcterms:W3CDTF">2011-06-04T02:10:51Z</dcterms:modified>
</cp:coreProperties>
</file>