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1"/>
  </p:notesMasterIdLst>
  <p:sldIdLst>
    <p:sldId id="289" r:id="rId2"/>
    <p:sldId id="349" r:id="rId3"/>
    <p:sldId id="342" r:id="rId4"/>
    <p:sldId id="355" r:id="rId5"/>
    <p:sldId id="343" r:id="rId6"/>
    <p:sldId id="344" r:id="rId7"/>
    <p:sldId id="345" r:id="rId8"/>
    <p:sldId id="350" r:id="rId9"/>
    <p:sldId id="351" r:id="rId10"/>
    <p:sldId id="352" r:id="rId11"/>
    <p:sldId id="347" r:id="rId12"/>
    <p:sldId id="353" r:id="rId13"/>
    <p:sldId id="348" r:id="rId14"/>
    <p:sldId id="323" r:id="rId15"/>
    <p:sldId id="356" r:id="rId16"/>
    <p:sldId id="311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80808"/>
    <a:srgbClr val="FFFF00"/>
    <a:srgbClr val="FF6600"/>
    <a:srgbClr val="FFFF99"/>
    <a:srgbClr val="99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7" autoAdjust="0"/>
  </p:normalViewPr>
  <p:slideViewPr>
    <p:cSldViewPr>
      <p:cViewPr varScale="1">
        <p:scale>
          <a:sx n="73" d="100"/>
          <a:sy n="73" d="100"/>
        </p:scale>
        <p:origin x="-6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9BCBED-D640-4D01-9954-21387F51E9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D120A1-1C84-4EB3-821B-F6F058E90365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</p:grpSp>
      </p:grpSp>
      <p:sp>
        <p:nvSpPr>
          <p:cNvPr id="5331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5331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9DC51-104B-4EAF-BD6F-77B75DCDC6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07F2-61D2-4311-B0D0-6AE73EDC47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3B49D-6C05-4191-9329-497458DC2C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69500-D0A1-4747-9135-B87EFE7CBF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53327-81B0-4636-A55B-C49C9B92C6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3139F-7D5D-447F-908B-3BF8DF8A24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3DC8-53FF-4EC2-AA79-FB20C49260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AFBEE-189A-40A9-A789-0129949019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18ACA-4B81-470B-B4A3-18D39A78E4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027B2-8904-40D6-B617-210334C7B8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3573E-097D-4657-A792-179EF3EBBE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222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223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3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3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3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3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3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3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3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3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3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4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224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4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4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4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4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4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4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4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5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5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5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5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5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5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5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5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5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5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226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6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6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6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6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6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6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6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6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7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7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7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7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7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7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7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7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227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8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8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8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8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8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5228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228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5228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5228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5229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</p:grpSp>
      </p:grpSp>
      <p:sp>
        <p:nvSpPr>
          <p:cNvPr id="5229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5229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5229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229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229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90F7DF3-5E96-406E-B644-BC00EB7136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0" r:id="rId3"/>
    <p:sldLayoutId id="2147483689" r:id="rId4"/>
    <p:sldLayoutId id="2147483688" r:id="rId5"/>
    <p:sldLayoutId id="2147483687" r:id="rId6"/>
    <p:sldLayoutId id="2147483686" r:id="rId7"/>
    <p:sldLayoutId id="2147483685" r:id="rId8"/>
    <p:sldLayoutId id="2147483684" r:id="rId9"/>
    <p:sldLayoutId id="2147483683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uario\Pictures\My%20Pictures\2013_04_20\MVI_3210.AV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uario\Pictures\My%20Pictures\2013_04_20\MVI_3211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0825" y="765175"/>
            <a:ext cx="8426450" cy="42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VE" sz="4400" b="1" dirty="0"/>
              <a:t>¿TIENE EL OVOCITO ALGUN ROL EN LA RECUPERACION DEL DAÑO AL ADN ESPERMATICO?</a:t>
            </a:r>
            <a:endParaRPr lang="pt-BR" sz="40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pt-BR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Alvarez MT, López A, </a:t>
            </a:r>
            <a:r>
              <a:rPr lang="pt-BR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Lerner</a:t>
            </a: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J, Benjamin I, </a:t>
            </a:r>
            <a:r>
              <a:rPr lang="pt-BR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Urbina</a:t>
            </a:r>
            <a:r>
              <a:rPr lang="pt-B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M, Medina R 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404813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042988" y="2636838"/>
          <a:ext cx="7200900" cy="3024187"/>
        </p:xfrm>
        <a:graphic>
          <a:graphicData uri="http://schemas.openxmlformats.org/drawingml/2006/table">
            <a:tbl>
              <a:tblPr/>
              <a:tblGrid>
                <a:gridCol w="2579700"/>
                <a:gridCol w="2296573"/>
                <a:gridCol w="2324527"/>
              </a:tblGrid>
              <a:tr h="5387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2400" b="1" kern="1400" dirty="0">
                          <a:solidFill>
                            <a:srgbClr val="FFFFFF"/>
                          </a:solidFill>
                          <a:latin typeface="Calibri"/>
                        </a:rPr>
                        <a:t>Variables</a:t>
                      </a:r>
                      <a:endParaRPr lang="es-VE" sz="2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807" marR="15807" marT="15807" marB="15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C879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2400" b="1" kern="1400" dirty="0">
                          <a:solidFill>
                            <a:srgbClr val="FFFFFF"/>
                          </a:solidFill>
                          <a:latin typeface="Calibri"/>
                        </a:rPr>
                        <a:t>ICSI</a:t>
                      </a:r>
                      <a:endParaRPr lang="es-VE" sz="2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807" marR="15807" marT="15807" marB="15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C879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2400" b="1" kern="1400" dirty="0">
                          <a:solidFill>
                            <a:srgbClr val="FFFFFF"/>
                          </a:solidFill>
                          <a:latin typeface="Calibri"/>
                        </a:rPr>
                        <a:t>PICSI</a:t>
                      </a:r>
                      <a:endParaRPr lang="es-VE" sz="2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807" marR="15807" marT="15807" marB="15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C8794"/>
                    </a:solidFill>
                  </a:tcPr>
                </a:tc>
              </a:tr>
              <a:tr h="93945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900" kern="1400">
                          <a:solidFill>
                            <a:srgbClr val="000000"/>
                          </a:solidFill>
                          <a:latin typeface="Calibri"/>
                        </a:rPr>
                        <a:t>Número de Pacientes</a:t>
                      </a:r>
                      <a:endParaRPr lang="es-VE" sz="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807" marR="15807" marT="15807" marB="15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2400" kern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  <a:endParaRPr lang="es-VE" sz="2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807" marR="15807" marT="15807" marB="15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2400" kern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  <a:endParaRPr lang="es-VE" sz="2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807" marR="15807" marT="15807" marB="15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3945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900" kern="1400">
                          <a:solidFill>
                            <a:srgbClr val="000000"/>
                          </a:solidFill>
                          <a:latin typeface="Calibri"/>
                        </a:rPr>
                        <a:t>Tasa de Embarazo (%)</a:t>
                      </a:r>
                      <a:endParaRPr lang="es-VE" sz="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807" marR="15807" marT="15807" marB="15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2400" kern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  <a:endParaRPr lang="es-VE" sz="2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807" marR="15807" marT="15807" marB="15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2400" kern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  <a:endParaRPr lang="es-VE" sz="2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807" marR="15807" marT="15807" marB="15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0663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900" kern="1400" dirty="0">
                          <a:solidFill>
                            <a:srgbClr val="000000"/>
                          </a:solidFill>
                          <a:latin typeface="Calibri"/>
                        </a:rPr>
                        <a:t>Tasa de Aborto (%)</a:t>
                      </a:r>
                      <a:endParaRPr lang="es-VE" sz="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807" marR="15807" marT="15807" marB="15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2400" kern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s-VE" sz="2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807" marR="15807" marT="15807" marB="15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2400" kern="14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s-VE" sz="2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807" marR="15807" marT="15807" marB="15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2721" name="Rectangle 2"/>
          <p:cNvSpPr>
            <a:spLocks noChangeArrowheads="1"/>
          </p:cNvSpPr>
          <p:nvPr/>
        </p:nvSpPr>
        <p:spPr bwMode="auto">
          <a:xfrm>
            <a:off x="936625" y="1477963"/>
            <a:ext cx="72358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s-VE" sz="2800" b="1">
                <a:solidFill>
                  <a:srgbClr val="FFFF00"/>
                </a:solidFill>
                <a:latin typeface="Calibri" pitchFamily="34" charset="0"/>
                <a:cs typeface="Arial" charset="0"/>
              </a:rPr>
              <a:t>Tabla I. Tasa de Embarazo clínico y de Abortos, considerando sólo las transferencias D5</a:t>
            </a:r>
            <a:endParaRPr lang="es-VE" sz="2800">
              <a:solidFill>
                <a:srgbClr val="FFFF00"/>
              </a:solidFill>
              <a:cs typeface="Arial" charset="0"/>
            </a:endParaRPr>
          </a:p>
          <a:p>
            <a:pPr algn="ctr" eaLnBrk="0" hangingPunct="0"/>
            <a:r>
              <a:rPr lang="es-ES_tradnl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 </a:t>
            </a:r>
            <a:endParaRPr lang="es-ES_tradnl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15888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8313" y="822325"/>
            <a:ext cx="8207375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V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considerar el efecto del PICSI en la población global vemos un aumento en tasa de embarazos y disminución en tasa de aborto, probablemente debido a la selección de espermatozoides libres de daño al ADN. </a:t>
            </a:r>
          </a:p>
        </p:txBody>
      </p:sp>
      <p:pic>
        <p:nvPicPr>
          <p:cNvPr id="7373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500438"/>
            <a:ext cx="42497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14613"/>
            <a:ext cx="4464050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404813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Discusión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8313" y="1268413"/>
            <a:ext cx="7991475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es-VE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es-V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consideramos sólo los pacientes con </a:t>
            </a:r>
            <a:r>
              <a:rPr lang="es-VE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blastocistos</a:t>
            </a:r>
            <a:r>
              <a:rPr lang="es-V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estas diferencias no son significativas, lo que podríamos atribuir, al menos en parte, a </a:t>
            </a:r>
            <a:r>
              <a:rPr lang="es-VE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ovocitos</a:t>
            </a:r>
            <a:r>
              <a:rPr lang="es-V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mejor calidad  de las pacientes que forman más </a:t>
            </a:r>
            <a:r>
              <a:rPr lang="es-VE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blastocistos</a:t>
            </a:r>
            <a:r>
              <a:rPr lang="es-V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 que puedes tener mayor capacidad de reparar el daño del ADN espermático</a:t>
            </a:r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715963"/>
            <a:ext cx="914400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Conclusión</a:t>
            </a: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755650" y="2579688"/>
            <a:ext cx="7667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VE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  <a:cs typeface="Arial" charset="0"/>
              </a:rPr>
              <a:t>El ovocito podría tener un papel importante en la reparación del daño al ADN espermático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76802" name="Picture 2" descr="Aveme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6192838" cy="579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77826" name="Picture 2" descr="http://www.avemere.org.ve/imagenes/logo_centr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5475" y="1052513"/>
            <a:ext cx="6008688" cy="562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2 Rectángulo"/>
          <p:cNvSpPr>
            <a:spLocks noChangeArrowheads="1"/>
          </p:cNvSpPr>
          <p:nvPr/>
        </p:nvSpPr>
        <p:spPr bwMode="auto">
          <a:xfrm>
            <a:off x="3817938" y="188913"/>
            <a:ext cx="1762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/>
              <a:t>PICSI</a:t>
            </a:r>
            <a:endParaRPr lang="es-ES" sz="400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869950"/>
            <a:ext cx="6932613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908050"/>
            <a:ext cx="7416800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Rectangle 5"/>
          <p:cNvSpPr>
            <a:spLocks noChangeArrowheads="1"/>
          </p:cNvSpPr>
          <p:nvPr/>
        </p:nvSpPr>
        <p:spPr bwMode="auto">
          <a:xfrm>
            <a:off x="3746500" y="115888"/>
            <a:ext cx="12573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/>
              <a:t>PICSI</a:t>
            </a:r>
            <a:endParaRPr lang="es-ES" sz="3200"/>
          </a:p>
        </p:txBody>
      </p:sp>
      <p:sp>
        <p:nvSpPr>
          <p:cNvPr id="4" name="3 Elipse"/>
          <p:cNvSpPr/>
          <p:nvPr/>
        </p:nvSpPr>
        <p:spPr>
          <a:xfrm>
            <a:off x="2124075" y="5949950"/>
            <a:ext cx="4318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7092950" y="5949950"/>
            <a:ext cx="4318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4572000" y="5949950"/>
            <a:ext cx="4318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3"/>
          <p:cNvSpPr>
            <a:spLocks noChangeArrowheads="1"/>
          </p:cNvSpPr>
          <p:nvPr/>
        </p:nvSpPr>
        <p:spPr bwMode="auto">
          <a:xfrm>
            <a:off x="3962400" y="179388"/>
            <a:ext cx="12573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/>
              <a:t>PICSI</a:t>
            </a:r>
            <a:endParaRPr lang="es-ES" sz="3200"/>
          </a:p>
        </p:txBody>
      </p:sp>
      <p:pic>
        <p:nvPicPr>
          <p:cNvPr id="8" name="MVI_321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 l="14545" r="10001" b="5402"/>
          <a:stretch>
            <a:fillRect/>
          </a:stretch>
        </p:blipFill>
        <p:spPr bwMode="auto">
          <a:xfrm>
            <a:off x="1619250" y="833438"/>
            <a:ext cx="604837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5"/>
          <p:cNvSpPr>
            <a:spLocks noChangeArrowheads="1"/>
          </p:cNvSpPr>
          <p:nvPr/>
        </p:nvSpPr>
        <p:spPr bwMode="auto">
          <a:xfrm>
            <a:off x="3924300" y="115888"/>
            <a:ext cx="12573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/>
              <a:t>PICSI</a:t>
            </a:r>
            <a:endParaRPr lang="es-ES" sz="3200"/>
          </a:p>
        </p:txBody>
      </p:sp>
      <p:pic>
        <p:nvPicPr>
          <p:cNvPr id="5" name="MVI_321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088" y="836613"/>
            <a:ext cx="758507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931863"/>
            <a:ext cx="914400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relación a conflicto de intereses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262188" y="3244850"/>
            <a:ext cx="4619625" cy="738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Nada que declarar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15888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750" y="1200150"/>
            <a:ext cx="8064500" cy="4892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V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daño al ADN espermático se ha asociado a bajas tasas de embarazo y pérdidas embrionarias. </a:t>
            </a:r>
          </a:p>
          <a:p>
            <a:pPr algn="just">
              <a:defRPr/>
            </a:pPr>
            <a:endParaRPr lang="es-VE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it-IT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Zini A, et al. Sperm DNA damage is associated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an increased risk of pregnancy loss after IVF and ICSI: systematic  review and meta-analysis. Hum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2008;23:2663–2668.    </a:t>
            </a:r>
          </a:p>
          <a:p>
            <a:pPr algn="just">
              <a:defRPr/>
            </a:pP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it-IT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Robinson L, et al.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effect of sperm DNA fragmentation on miscarriage rates: a </a:t>
            </a:r>
            <a:r>
              <a:rPr lang="es-E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</a:t>
            </a:r>
            <a:r>
              <a:rPr lang="es-E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r>
              <a:rPr lang="es-E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meta-</a:t>
            </a:r>
            <a:r>
              <a:rPr lang="es-E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Hum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2012;27(10):2908–17.    </a:t>
            </a:r>
          </a:p>
          <a:p>
            <a:pPr algn="just">
              <a:defRPr/>
            </a:pP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endParaRPr lang="es-VE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404813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750" y="1341438"/>
            <a:ext cx="8064500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V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PICSI ha minimizado este daño seleccionando espermatozoides con ADN sano. Es  necesario corroborar en una experiencia clínica, si la calidad </a:t>
            </a:r>
            <a:r>
              <a:rPr lang="es-VE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ovocitaria</a:t>
            </a:r>
            <a:r>
              <a:rPr lang="es-V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juega un rol importante en la recuperación del daño al ADN espermático.</a:t>
            </a:r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9313" y="3694113"/>
            <a:ext cx="4973637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404813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8313" y="1544638"/>
            <a:ext cx="7991475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V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investigó la tasa de embarazo y aborto en una población sometida a ICSI y PICSI, comparando todas las pacientes contra aquellas que se transfieren a  5 días. </a:t>
            </a:r>
          </a:p>
          <a:p>
            <a:pPr algn="just">
              <a:defRPr/>
            </a:pPr>
            <a:endParaRPr lang="es-VE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es-V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pacientes con transferencia al día 5 tienen a las 72h, al menos 4 embriones de 8 células grado 2</a:t>
            </a:r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074738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00113" y="3105150"/>
            <a:ext cx="6985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V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retrospectivo desde </a:t>
            </a:r>
          </a:p>
          <a:p>
            <a:pPr algn="ctr">
              <a:defRPr/>
            </a:pPr>
            <a:r>
              <a:rPr lang="es-VE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 del 2010 a Diciembre del 2012 </a:t>
            </a:r>
            <a:endParaRPr lang="es-E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404813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 y Métodos</a:t>
            </a: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684213" y="1628775"/>
            <a:ext cx="77755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s-VE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  <a:cs typeface="Arial" charset="0"/>
              </a:rPr>
              <a:t>Criterios para ICSI:</a:t>
            </a:r>
          </a:p>
          <a:p>
            <a:pPr algn="just"/>
            <a:r>
              <a:rPr lang="es-VE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  <a:cs typeface="Arial" charset="0"/>
              </a:rPr>
              <a:t>REM ≤1x10</a:t>
            </a:r>
            <a:r>
              <a:rPr lang="es-VE" sz="28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  <a:cs typeface="Arial" charset="0"/>
              </a:rPr>
              <a:t>6</a:t>
            </a:r>
            <a:r>
              <a:rPr lang="es-VE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  <a:cs typeface="Arial" charset="0"/>
              </a:rPr>
              <a:t> esp/ml </a:t>
            </a:r>
          </a:p>
          <a:p>
            <a:pPr algn="just"/>
            <a:r>
              <a:rPr lang="es-VE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  <a:cs typeface="Arial" charset="0"/>
              </a:rPr>
              <a:t>Sobrevida espermática ≤ 30% a 24h  </a:t>
            </a:r>
          </a:p>
          <a:p>
            <a:pPr algn="just"/>
            <a:r>
              <a:rPr lang="es-VE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  <a:cs typeface="Arial" charset="0"/>
              </a:rPr>
              <a:t>Morfología del acrosoma ≤ 16% </a:t>
            </a:r>
          </a:p>
          <a:p>
            <a:pPr algn="just"/>
            <a:endParaRPr lang="es-VE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Calibri" pitchFamily="34" charset="0"/>
              <a:cs typeface="Arial" charset="0"/>
            </a:endParaRPr>
          </a:p>
          <a:p>
            <a:pPr algn="just"/>
            <a:r>
              <a:rPr lang="es-VE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  <a:cs typeface="Arial" charset="0"/>
              </a:rPr>
              <a:t>Criterios para  PICSI: </a:t>
            </a:r>
          </a:p>
          <a:p>
            <a:pPr algn="just"/>
            <a:r>
              <a:rPr lang="es-VE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  <a:cs typeface="Arial" charset="0"/>
              </a:rPr>
              <a:t>Morfología de Kruger ≤ 4% </a:t>
            </a:r>
          </a:p>
          <a:p>
            <a:pPr algn="just"/>
            <a:r>
              <a:rPr lang="es-VE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  <a:cs typeface="Arial" charset="0"/>
              </a:rPr>
              <a:t>ADN espermático halosperm ≤ 40%  </a:t>
            </a:r>
          </a:p>
          <a:p>
            <a:pPr algn="just"/>
            <a:r>
              <a:rPr lang="es-VE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Calibri" pitchFamily="34" charset="0"/>
                <a:cs typeface="Arial" charset="0"/>
              </a:rPr>
              <a:t>FISH espermático alterado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404813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 y Métodos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23850" y="1484313"/>
            <a:ext cx="8351838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V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Para los parámetros seminales se siguieron los métodos de la OMS</a:t>
            </a:r>
          </a:p>
          <a:p>
            <a:pPr algn="just">
              <a:defRPr/>
            </a:pPr>
            <a:endParaRPr lang="es-VE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V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Se utilizó </a:t>
            </a:r>
            <a:r>
              <a:rPr lang="es-VE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Spermac</a:t>
            </a:r>
            <a:r>
              <a:rPr lang="es-V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 </a:t>
            </a:r>
            <a:r>
              <a:rPr lang="es-VE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Stain</a:t>
            </a:r>
            <a:r>
              <a:rPr lang="es-V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 para la morfología del </a:t>
            </a:r>
            <a:r>
              <a:rPr lang="es-VE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acrosoma</a:t>
            </a:r>
            <a:r>
              <a:rPr lang="es-V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 </a:t>
            </a:r>
          </a:p>
          <a:p>
            <a:pPr algn="just">
              <a:defRPr/>
            </a:pPr>
            <a:endParaRPr lang="es-VE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V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El kit de </a:t>
            </a:r>
            <a:r>
              <a:rPr lang="es-VE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halosperm</a:t>
            </a:r>
            <a:r>
              <a:rPr lang="es-V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 para ADN espermático. </a:t>
            </a:r>
          </a:p>
          <a:p>
            <a:pPr algn="just">
              <a:defRPr/>
            </a:pPr>
            <a:endParaRPr lang="es-VE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V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El test Chi cuadrado se utilizó para establecer diferencias entre las tasas de embarazo y aborto.</a:t>
            </a:r>
            <a:endParaRPr lang="es-E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404813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042988" y="2636838"/>
          <a:ext cx="7200900" cy="3024187"/>
        </p:xfrm>
        <a:graphic>
          <a:graphicData uri="http://schemas.openxmlformats.org/drawingml/2006/table">
            <a:tbl>
              <a:tblPr/>
              <a:tblGrid>
                <a:gridCol w="2579700"/>
                <a:gridCol w="2296573"/>
                <a:gridCol w="2324527"/>
              </a:tblGrid>
              <a:tr h="53879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2400" b="1" kern="1400" dirty="0">
                          <a:solidFill>
                            <a:srgbClr val="FFFFFF"/>
                          </a:solidFill>
                          <a:latin typeface="Calibri"/>
                        </a:rPr>
                        <a:t>Variables</a:t>
                      </a:r>
                      <a:endParaRPr lang="es-VE" sz="2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807" marR="15807" marT="15807" marB="15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C879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2400" b="1" kern="1400" dirty="0">
                          <a:solidFill>
                            <a:srgbClr val="FFFFFF"/>
                          </a:solidFill>
                          <a:latin typeface="Calibri"/>
                        </a:rPr>
                        <a:t>ICSI</a:t>
                      </a:r>
                      <a:endParaRPr lang="es-VE" sz="2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807" marR="15807" marT="15807" marB="15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C879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2400" b="1" kern="1400" dirty="0">
                          <a:solidFill>
                            <a:srgbClr val="FFFFFF"/>
                          </a:solidFill>
                          <a:latin typeface="Calibri"/>
                        </a:rPr>
                        <a:t>PICSI</a:t>
                      </a:r>
                      <a:endParaRPr lang="es-VE" sz="2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807" marR="15807" marT="15807" marB="15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C8794"/>
                    </a:solidFill>
                  </a:tcPr>
                </a:tc>
              </a:tr>
              <a:tr h="93945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900" kern="1400">
                          <a:solidFill>
                            <a:srgbClr val="000000"/>
                          </a:solidFill>
                          <a:latin typeface="Calibri"/>
                        </a:rPr>
                        <a:t>Número de Pacientes</a:t>
                      </a:r>
                      <a:endParaRPr lang="es-VE" sz="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807" marR="15807" marT="15807" marB="15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2400" kern="1400" dirty="0">
                          <a:solidFill>
                            <a:srgbClr val="000000"/>
                          </a:solidFill>
                          <a:latin typeface="Calibri"/>
                        </a:rPr>
                        <a:t>227</a:t>
                      </a:r>
                      <a:endParaRPr lang="es-VE" sz="2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807" marR="15807" marT="15807" marB="15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2400" kern="1400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  <a:endParaRPr lang="es-VE" sz="2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807" marR="15807" marT="15807" marB="15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3945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900" kern="1400">
                          <a:solidFill>
                            <a:srgbClr val="000000"/>
                          </a:solidFill>
                          <a:latin typeface="Calibri"/>
                        </a:rPr>
                        <a:t>Tasa de Embarazo (%)</a:t>
                      </a:r>
                      <a:endParaRPr lang="es-VE" sz="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807" marR="15807" marT="15807" marB="15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2400" kern="1400">
                          <a:solidFill>
                            <a:srgbClr val="000000"/>
                          </a:solidFill>
                          <a:latin typeface="Calibri"/>
                        </a:rPr>
                        <a:t>26 **</a:t>
                      </a:r>
                      <a:endParaRPr lang="es-VE" sz="2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807" marR="15807" marT="15807" marB="15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2400" kern="1400" dirty="0">
                          <a:solidFill>
                            <a:srgbClr val="000000"/>
                          </a:solidFill>
                          <a:latin typeface="Calibri"/>
                        </a:rPr>
                        <a:t>40 **</a:t>
                      </a:r>
                      <a:endParaRPr lang="es-VE" sz="2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807" marR="15807" marT="15807" marB="15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0663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1900" kern="1400" dirty="0">
                          <a:solidFill>
                            <a:srgbClr val="000000"/>
                          </a:solidFill>
                          <a:latin typeface="Calibri"/>
                        </a:rPr>
                        <a:t>Tasa de Aborto (%)</a:t>
                      </a:r>
                      <a:endParaRPr lang="es-VE" sz="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807" marR="15807" marT="15807" marB="15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2400" kern="1400">
                          <a:solidFill>
                            <a:srgbClr val="000000"/>
                          </a:solidFill>
                          <a:latin typeface="Calibri"/>
                        </a:rPr>
                        <a:t>15 **</a:t>
                      </a:r>
                      <a:endParaRPr lang="es-VE" sz="2400" kern="14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807" marR="15807" marT="15807" marB="15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VE" sz="2400" kern="1400" dirty="0">
                          <a:solidFill>
                            <a:srgbClr val="000000"/>
                          </a:solidFill>
                          <a:latin typeface="Calibri"/>
                        </a:rPr>
                        <a:t>9 **</a:t>
                      </a:r>
                      <a:endParaRPr lang="es-VE" sz="2400" kern="14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5807" marR="15807" marT="15807" marB="15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0672" name="Rectangle 2"/>
          <p:cNvSpPr>
            <a:spLocks noChangeArrowheads="1"/>
          </p:cNvSpPr>
          <p:nvPr/>
        </p:nvSpPr>
        <p:spPr bwMode="auto">
          <a:xfrm>
            <a:off x="936625" y="1477963"/>
            <a:ext cx="72358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s-VE" sz="2800" b="1">
                <a:solidFill>
                  <a:srgbClr val="FFFF00"/>
                </a:solidFill>
                <a:latin typeface="Calibri" pitchFamily="34" charset="0"/>
                <a:cs typeface="Arial" charset="0"/>
              </a:rPr>
              <a:t>Tabla I. Tasa de Embarazo clínico y de Abortos, considerando el total de los casos incluídos</a:t>
            </a:r>
            <a:endParaRPr lang="es-VE" sz="2800">
              <a:solidFill>
                <a:srgbClr val="FFFF00"/>
              </a:solidFill>
              <a:cs typeface="Arial" charset="0"/>
            </a:endParaRPr>
          </a:p>
          <a:p>
            <a:pPr algn="ctr" eaLnBrk="0" hangingPunct="0"/>
            <a:r>
              <a:rPr lang="es-ES_tradnl" sz="1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 </a:t>
            </a:r>
            <a:endParaRPr lang="es-ES_tradnl">
              <a:cs typeface="Arial" charset="0"/>
            </a:endParaRPr>
          </a:p>
        </p:txBody>
      </p:sp>
      <p:sp>
        <p:nvSpPr>
          <p:cNvPr id="70673" name="4 Rectángulo"/>
          <p:cNvSpPr>
            <a:spLocks noChangeArrowheads="1"/>
          </p:cNvSpPr>
          <p:nvPr/>
        </p:nvSpPr>
        <p:spPr bwMode="auto">
          <a:xfrm>
            <a:off x="1042988" y="5807075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2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** P&lt;0.05</a:t>
            </a:r>
            <a:endParaRPr lang="es-VE" sz="20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da">
  <a:themeElements>
    <a:clrScheme name="Onda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n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da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a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12379</TotalTime>
  <Words>446</Words>
  <Application>Microsoft Office PowerPoint</Application>
  <PresentationFormat>Presentación en pantalla (4:3)</PresentationFormat>
  <Paragraphs>83</Paragraphs>
  <Slides>19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Wingdings</vt:lpstr>
      <vt:lpstr>Calibri</vt:lpstr>
      <vt:lpstr>Times New Roman</vt:lpstr>
      <vt:lpstr>Onda</vt:lpstr>
      <vt:lpstr>Onda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Gracias </vt:lpstr>
      <vt:lpstr>Diapositiva 15</vt:lpstr>
      <vt:lpstr>Diapositiva 16</vt:lpstr>
      <vt:lpstr>Diapositiva 17</vt:lpstr>
      <vt:lpstr>Diapositiva 18</vt:lpstr>
      <vt:lpstr>Diapositiva 19</vt:lpstr>
    </vt:vector>
  </TitlesOfParts>
  <Company>Kasa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¿ICSI para todos?</dc:title>
  <dc:creator>Vicky y Randy</dc:creator>
  <cp:lastModifiedBy>Monica M. Gil</cp:lastModifiedBy>
  <cp:revision>267</cp:revision>
  <dcterms:created xsi:type="dcterms:W3CDTF">2005-06-12T00:32:06Z</dcterms:created>
  <dcterms:modified xsi:type="dcterms:W3CDTF">2014-04-11T02:13:24Z</dcterms:modified>
</cp:coreProperties>
</file>